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257" r:id="rId3"/>
    <p:sldId id="288" r:id="rId4"/>
    <p:sldId id="258" r:id="rId5"/>
    <p:sldId id="259" r:id="rId6"/>
    <p:sldId id="285" r:id="rId7"/>
    <p:sldId id="284" r:id="rId8"/>
    <p:sldId id="282" r:id="rId9"/>
    <p:sldId id="286" r:id="rId10"/>
    <p:sldId id="287" r:id="rId11"/>
    <p:sldId id="267" r:id="rId12"/>
    <p:sldId id="289" r:id="rId13"/>
    <p:sldId id="290" r:id="rId14"/>
    <p:sldId id="280" r:id="rId15"/>
    <p:sldId id="279" r:id="rId16"/>
    <p:sldId id="291" r:id="rId17"/>
    <p:sldId id="292" r:id="rId18"/>
  </p:sldIdLst>
  <p:sldSz cx="9144000" cy="5143500" type="screen16x9"/>
  <p:notesSz cx="6858000" cy="9144000"/>
  <p:embeddedFontLst>
    <p:embeddedFont>
      <p:font typeface="Cambria Math" panose="02040503050406030204" pitchFamily="18" charset="0"/>
      <p:regular r:id="rId20"/>
    </p:embeddedFont>
    <p:embeddedFont>
      <p:font typeface="Roboto Slab" pitchFamily="2" charset="0"/>
      <p:regular r:id="rId21"/>
      <p:bold r:id="rId22"/>
    </p:embeddedFont>
    <p:embeddedFont>
      <p:font typeface="Source Sans Pro" panose="020B0503030403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02"/>
    <p:restoredTop sz="85731"/>
  </p:normalViewPr>
  <p:slideViewPr>
    <p:cSldViewPr snapToGrid="0" snapToObjects="1">
      <p:cViewPr varScale="1">
        <p:scale>
          <a:sx n="147" d="100"/>
          <a:sy n="147" d="100"/>
        </p:scale>
        <p:origin x="208"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model seems to work okay across price range as shown by the randomly scattered residuals. On the x-ais is the property price in log scale and on the y-axis, it’s the difference between predicted values and actual values, in log scale. However, the price prediction with R square at 0.834 is not very accurate. To provide some context,  a house costs 1.54 million, when </a:t>
            </a:r>
            <a:r>
              <a:rPr lang="en-US"/>
              <a:t>the prediction is </a:t>
            </a:r>
            <a:r>
              <a:rPr lang="en-US" dirty="0"/>
              <a:t>0.25 off, it becomes 1.2 million</a:t>
            </a:r>
            <a:r>
              <a:rPr lang="en-US"/>
              <a:t>, 340k </a:t>
            </a:r>
            <a:r>
              <a:rPr lang="en-US" dirty="0"/>
              <a:t>difference. </a:t>
            </a:r>
            <a:endParaRPr dirty="0"/>
          </a:p>
        </p:txBody>
      </p:sp>
    </p:spTree>
    <p:extLst>
      <p:ext uri="{BB962C8B-B14F-4D97-AF65-F5344CB8AC3E}">
        <p14:creationId xmlns:p14="http://schemas.microsoft.com/office/powerpoint/2010/main" val="28523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475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278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68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120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paid jobs, great food, fun activities, just to name a few reasons, San Francisco has attracted talents all over the country. Some people may come and go, but there are many who love the city enough to consider buying a house and staying long-term. For people who are thinking about that, they may want to know is this a good time to buy a house? What type of property could we afford? Which neighborhood is the most affordable in the city? What price should we offer if we find a property we like? With all the freely available property listings online from different websites like Redfin and Zillow, I think I could make use of them to build a house price predictor to provide consultation services to house searchers.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paid jobs, great food, fun activities, just to name a few reasons, San Francisco has attracted talents all over the country. Some people may come and go, but there are many who love the city enough to consider buying a house and staying long-term. For people who are thinking about that, they may want to know is this a good time to buy a house? What type of property could we afford? Which neighborhood is the most affordable in the city? What price should we offer if we find a property we like? With all the freely available property listings online from different websites like Redfin and Zillow, I think I could make use of them to build a house price predictor to provide consultation services to house searchers. </a:t>
            </a:r>
            <a:endParaRPr dirty="0"/>
          </a:p>
        </p:txBody>
      </p:sp>
    </p:spTree>
    <p:extLst>
      <p:ext uri="{BB962C8B-B14F-4D97-AF65-F5344CB8AC3E}">
        <p14:creationId xmlns:p14="http://schemas.microsoft.com/office/powerpoint/2010/main" val="273378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used Selenium to drive google chrome, to navigate through pages on Redfin for property listings in the past year. Then I built a LASSO regression model with scikit learn to predict house price.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what I found: first of all, the median price for properties in the past year seemed to be stabilized if not decreased. To provide some context, property price had increased continuously from 2012 to 2019 for 126%. On average, it was a 18% increase per year. However, in 2020, the median property price seemed to stay at about 1.6 million. The supply of property in the market increased. If anyone is thinking about buying, now it’s time to start looking.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few other findings: size of a property predicts the price most. As you can see from this heat map, which plots the correlations between property price and a few factors. Size is the most highly correlated factor to price. </a:t>
            </a:r>
            <a:endParaRPr dirty="0"/>
          </a:p>
        </p:txBody>
      </p:sp>
    </p:spTree>
    <p:extLst>
      <p:ext uri="{BB962C8B-B14F-4D97-AF65-F5344CB8AC3E}">
        <p14:creationId xmlns:p14="http://schemas.microsoft.com/office/powerpoint/2010/main" val="212130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areas in the city are more affordable than the others. I in my model, I find Bay View neighborhood, which locates in the south east side of the city, is one of the most affordable areas, with a median property price at 949k. </a:t>
            </a:r>
            <a:endParaRPr dirty="0"/>
          </a:p>
        </p:txBody>
      </p:sp>
    </p:spTree>
    <p:extLst>
      <p:ext uri="{BB962C8B-B14F-4D97-AF65-F5344CB8AC3E}">
        <p14:creationId xmlns:p14="http://schemas.microsoft.com/office/powerpoint/2010/main" val="25543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Among different property types, condo is the most affordable option with average price at 1.2mil and house is the most expensive. </a:t>
            </a:r>
            <a:endParaRPr dirty="0"/>
          </a:p>
        </p:txBody>
      </p:sp>
    </p:spTree>
    <p:extLst>
      <p:ext uri="{BB962C8B-B14F-4D97-AF65-F5344CB8AC3E}">
        <p14:creationId xmlns:p14="http://schemas.microsoft.com/office/powerpoint/2010/main" val="397084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adjusting for other factors in the model, from the most expensive to the least expensive options, it’s the house, followed by townhouse, condo, and then multi-family units. However, multi-family unit might be cheaper on a per unit basis, condo is still more affordable by average price.</a:t>
            </a:r>
            <a:endParaRPr dirty="0"/>
          </a:p>
        </p:txBody>
      </p:sp>
    </p:spTree>
    <p:extLst>
      <p:ext uri="{BB962C8B-B14F-4D97-AF65-F5344CB8AC3E}">
        <p14:creationId xmlns:p14="http://schemas.microsoft.com/office/powerpoint/2010/main" val="1423420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4" name="Picture 3" descr="A picture containing floor, indoor, wall, ceiling&#10;&#10;Description automatically generated">
            <a:extLst>
              <a:ext uri="{FF2B5EF4-FFF2-40B4-BE49-F238E27FC236}">
                <a16:creationId xmlns:a16="http://schemas.microsoft.com/office/drawing/2014/main" id="{093CA58D-45E2-DB4E-90BD-226B941FF229}"/>
              </a:ext>
            </a:extLst>
          </p:cNvPr>
          <p:cNvPicPr>
            <a:picLocks noChangeAspect="1"/>
          </p:cNvPicPr>
          <p:nvPr/>
        </p:nvPicPr>
        <p:blipFill rotWithShape="1">
          <a:blip r:embed="rId3">
            <a:alphaModFix amt="30000"/>
          </a:blip>
          <a:srcRect r="1961" b="16912"/>
          <a:stretch/>
        </p:blipFill>
        <p:spPr>
          <a:xfrm>
            <a:off x="0" y="0"/>
            <a:ext cx="9144000" cy="5166360"/>
          </a:xfrm>
          <a:prstGeom prst="rect">
            <a:avLst/>
          </a:prstGeom>
        </p:spPr>
      </p:pic>
      <p:sp>
        <p:nvSpPr>
          <p:cNvPr id="70" name="Google Shape;70;p12"/>
          <p:cNvSpPr txBox="1">
            <a:spLocks noGrp="1"/>
          </p:cNvSpPr>
          <p:nvPr>
            <p:ph type="ctrTitle"/>
          </p:nvPr>
        </p:nvSpPr>
        <p:spPr>
          <a:xfrm>
            <a:off x="1444752" y="1104882"/>
            <a:ext cx="7260335"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Cost of a Home in San Francisco</a:t>
            </a:r>
            <a:endParaRPr dirty="0"/>
          </a:p>
        </p:txBody>
      </p:sp>
      <p:sp>
        <p:nvSpPr>
          <p:cNvPr id="3" name="Google Shape;70;p12">
            <a:extLst>
              <a:ext uri="{FF2B5EF4-FFF2-40B4-BE49-F238E27FC236}">
                <a16:creationId xmlns:a16="http://schemas.microsoft.com/office/drawing/2014/main" id="{AF0D2F6D-F54B-4549-A8DF-52DC8EE73E8B}"/>
              </a:ext>
            </a:extLst>
          </p:cNvPr>
          <p:cNvSpPr txBox="1">
            <a:spLocks/>
          </p:cNvSpPr>
          <p:nvPr/>
        </p:nvSpPr>
        <p:spPr>
          <a:xfrm>
            <a:off x="3163823" y="3458718"/>
            <a:ext cx="2903022"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3200" dirty="0"/>
              <a:t>Sara Zong</a:t>
            </a:r>
          </a:p>
          <a:p>
            <a:r>
              <a:rPr lang="en-US" sz="3200" dirty="0"/>
              <a:t>Jan 22</a:t>
            </a:r>
            <a:r>
              <a:rPr lang="en-US" sz="3200" baseline="30000" dirty="0"/>
              <a:t>nd</a:t>
            </a:r>
            <a:r>
              <a:rPr lang="en-US" sz="3200" dirty="0"/>
              <a:t>,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8" name="Title 2">
            <a:extLst>
              <a:ext uri="{FF2B5EF4-FFF2-40B4-BE49-F238E27FC236}">
                <a16:creationId xmlns:a16="http://schemas.microsoft.com/office/drawing/2014/main" id="{0584395C-4135-B044-BAB4-464D6AA7C032}"/>
              </a:ext>
            </a:extLst>
          </p:cNvPr>
          <p:cNvSpPr txBox="1">
            <a:spLocks/>
          </p:cNvSpPr>
          <p:nvPr/>
        </p:nvSpPr>
        <p:spPr>
          <a:xfrm>
            <a:off x="648800" y="428017"/>
            <a:ext cx="8226225" cy="11925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LASSO model seems to work okay across price range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19928C-82BF-D24D-A424-5A7846E480E0}"/>
                  </a:ext>
                </a:extLst>
              </p:cNvPr>
              <p:cNvSpPr txBox="1"/>
              <p:nvPr/>
            </p:nvSpPr>
            <p:spPr>
              <a:xfrm>
                <a:off x="513709" y="2023841"/>
                <a:ext cx="3478837" cy="1938992"/>
              </a:xfrm>
              <a:prstGeom prst="rect">
                <a:avLst/>
              </a:prstGeom>
              <a:noFill/>
            </p:spPr>
            <p:txBody>
              <a:bodyPr wrap="none" rtlCol="0">
                <a:spAutoFit/>
              </a:bodyPr>
              <a:lstStyle/>
              <a:p>
                <a:r>
                  <a:rPr lang="en-US" sz="3000" dirty="0">
                    <a:latin typeface="Source Sans Pro" panose="020B0503030403020204" pitchFamily="34" charset="0"/>
                    <a:ea typeface="Source Sans Pro" panose="020B0503030403020204" pitchFamily="34" charset="0"/>
                  </a:rPr>
                  <a:t>R</a:t>
                </a:r>
                <a:r>
                  <a:rPr lang="en-US" sz="3000" baseline="30000" dirty="0">
                    <a:latin typeface="Source Sans Pro" panose="020B0503030403020204" pitchFamily="34" charset="0"/>
                    <a:ea typeface="Source Sans Pro" panose="020B0503030403020204" pitchFamily="34" charset="0"/>
                  </a:rPr>
                  <a:t>2 </a:t>
                </a:r>
                <a:r>
                  <a:rPr lang="en-US" sz="3000" dirty="0">
                    <a:latin typeface="Source Sans Pro" panose="020B0503030403020204" pitchFamily="34" charset="0"/>
                    <a:ea typeface="Source Sans Pro" panose="020B0503030403020204" pitchFamily="34" charset="0"/>
                  </a:rPr>
                  <a:t> = </a:t>
                </a:r>
                <a:r>
                  <a:rPr lang="en-US" sz="3000" dirty="0"/>
                  <a:t>0.834</a:t>
                </a:r>
              </a:p>
              <a:p>
                <a:endParaRPr lang="en-US" sz="3000" dirty="0"/>
              </a:p>
              <a:p>
                <a:r>
                  <a:rPr lang="en-US" sz="3000" dirty="0">
                    <a:latin typeface="Source Sans Pro" panose="020B0503030403020204" pitchFamily="34" charset="0"/>
                    <a:ea typeface="Source Sans Pro" panose="020B0503030403020204" pitchFamily="34" charset="0"/>
                  </a:rPr>
                  <a:t>exp(14.25)</a:t>
                </a:r>
                <a14:m>
                  <m:oMath xmlns:m="http://schemas.openxmlformats.org/officeDocument/2006/math">
                    <m:r>
                      <a:rPr lang="en-US" sz="3000" b="0" i="0" smtClean="0">
                        <a:latin typeface="Cambria Math" panose="02040503050406030204" pitchFamily="18" charset="0"/>
                        <a:ea typeface="Cambria Math" panose="02040503050406030204" pitchFamily="18" charset="0"/>
                      </a:rPr>
                      <m:t> </m:t>
                    </m:r>
                    <m:r>
                      <a:rPr lang="en-US" sz="3000" i="1" smtClean="0">
                        <a:latin typeface="Cambria Math" panose="02040503050406030204" pitchFamily="18" charset="0"/>
                        <a:ea typeface="Cambria Math" panose="02040503050406030204" pitchFamily="18" charset="0"/>
                      </a:rPr>
                      <m:t>≈</m:t>
                    </m:r>
                  </m:oMath>
                </a14:m>
                <a:r>
                  <a:rPr lang="en-US" sz="3000" dirty="0">
                    <a:latin typeface="Source Sans Pro" panose="020B0503030403020204" pitchFamily="34" charset="0"/>
                    <a:ea typeface="Source Sans Pro" panose="020B0503030403020204" pitchFamily="34" charset="0"/>
                  </a:rPr>
                  <a:t> 1.54mil</a:t>
                </a:r>
              </a:p>
              <a:p>
                <a14:m>
                  <m:oMath xmlns:m="http://schemas.openxmlformats.org/officeDocument/2006/math">
                    <m:r>
                      <m:rPr>
                        <m:nor/>
                      </m:rPr>
                      <a:rPr lang="en-US" sz="3000" dirty="0">
                        <a:latin typeface="Source Sans Pro" panose="020B0503030403020204" pitchFamily="34" charset="0"/>
                        <a:ea typeface="Source Sans Pro" panose="020B0503030403020204" pitchFamily="34" charset="0"/>
                      </a:rPr>
                      <m:t>exp</m:t>
                    </m:r>
                    <m:r>
                      <m:rPr>
                        <m:nor/>
                      </m:rPr>
                      <a:rPr lang="en-US" sz="3000" dirty="0">
                        <a:latin typeface="Source Sans Pro" panose="020B0503030403020204" pitchFamily="34" charset="0"/>
                        <a:ea typeface="Source Sans Pro" panose="020B0503030403020204" pitchFamily="34" charset="0"/>
                      </a:rPr>
                      <m:t>(14)</m:t>
                    </m:r>
                    <m:r>
                      <a:rPr lang="en-US" sz="3000" i="1">
                        <a:latin typeface="Cambria Math" panose="02040503050406030204" pitchFamily="18" charset="0"/>
                        <a:ea typeface="Cambria Math" panose="02040503050406030204" pitchFamily="18" charset="0"/>
                      </a:rPr>
                      <m:t>≈</m:t>
                    </m:r>
                  </m:oMath>
                </a14:m>
                <a:r>
                  <a:rPr lang="en-US" sz="3000" dirty="0">
                    <a:latin typeface="Source Sans Pro" panose="020B0503030403020204" pitchFamily="34" charset="0"/>
                    <a:ea typeface="Source Sans Pro" panose="020B0503030403020204" pitchFamily="34" charset="0"/>
                  </a:rPr>
                  <a:t> 1.2mil</a:t>
                </a:r>
              </a:p>
            </p:txBody>
          </p:sp>
        </mc:Choice>
        <mc:Fallback xmlns="">
          <p:sp>
            <p:nvSpPr>
              <p:cNvPr id="2" name="TextBox 1">
                <a:extLst>
                  <a:ext uri="{FF2B5EF4-FFF2-40B4-BE49-F238E27FC236}">
                    <a16:creationId xmlns:a16="http://schemas.microsoft.com/office/drawing/2014/main" id="{0819928C-82BF-D24D-A424-5A7846E480E0}"/>
                  </a:ext>
                </a:extLst>
              </p:cNvPr>
              <p:cNvSpPr txBox="1">
                <a:spLocks noRot="1" noChangeAspect="1" noMove="1" noResize="1" noEditPoints="1" noAdjustHandles="1" noChangeArrowheads="1" noChangeShapeType="1" noTextEdit="1"/>
              </p:cNvSpPr>
              <p:nvPr/>
            </p:nvSpPr>
            <p:spPr>
              <a:xfrm>
                <a:off x="513709" y="2023841"/>
                <a:ext cx="3478837" cy="1938992"/>
              </a:xfrm>
              <a:prstGeom prst="rect">
                <a:avLst/>
              </a:prstGeom>
              <a:blipFill>
                <a:blip r:embed="rId3"/>
                <a:stretch>
                  <a:fillRect l="-4000" t="-4575" r="-2909" b="-8497"/>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B493FC55-D795-6F46-9E86-BFF33C969017}"/>
              </a:ext>
            </a:extLst>
          </p:cNvPr>
          <p:cNvGrpSpPr/>
          <p:nvPr/>
        </p:nvGrpSpPr>
        <p:grpSpPr>
          <a:xfrm>
            <a:off x="4289614" y="1614279"/>
            <a:ext cx="4389120" cy="2926080"/>
            <a:chOff x="4289614" y="1614279"/>
            <a:chExt cx="4389120" cy="2926080"/>
          </a:xfrm>
        </p:grpSpPr>
        <p:pic>
          <p:nvPicPr>
            <p:cNvPr id="5" name="Graphic 4">
              <a:extLst>
                <a:ext uri="{FF2B5EF4-FFF2-40B4-BE49-F238E27FC236}">
                  <a16:creationId xmlns:a16="http://schemas.microsoft.com/office/drawing/2014/main" id="{DDB7CC5B-8544-2746-B0B6-2007CD347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9614" y="1614279"/>
              <a:ext cx="4389120" cy="2926080"/>
            </a:xfrm>
            <a:prstGeom prst="rect">
              <a:avLst/>
            </a:prstGeom>
          </p:spPr>
        </p:pic>
        <p:sp>
          <p:nvSpPr>
            <p:cNvPr id="6" name="TextBox 5">
              <a:extLst>
                <a:ext uri="{FF2B5EF4-FFF2-40B4-BE49-F238E27FC236}">
                  <a16:creationId xmlns:a16="http://schemas.microsoft.com/office/drawing/2014/main" id="{20A3DA8B-7C12-8846-B402-B1E4EAB33147}"/>
                </a:ext>
              </a:extLst>
            </p:cNvPr>
            <p:cNvSpPr txBox="1"/>
            <p:nvPr/>
          </p:nvSpPr>
          <p:spPr>
            <a:xfrm>
              <a:off x="4866476" y="3911735"/>
              <a:ext cx="572593" cy="307777"/>
            </a:xfrm>
            <a:prstGeom prst="rect">
              <a:avLst/>
            </a:prstGeom>
            <a:noFill/>
          </p:spPr>
          <p:txBody>
            <a:bodyPr wrap="none" rtlCol="0">
              <a:spAutoFit/>
            </a:bodyPr>
            <a:lstStyle/>
            <a:p>
              <a:r>
                <a:rPr lang="en-US" dirty="0">
                  <a:solidFill>
                    <a:srgbClr val="FF0000"/>
                  </a:solidFill>
                </a:rPr>
                <a:t>440k</a:t>
              </a:r>
            </a:p>
          </p:txBody>
        </p:sp>
        <p:sp>
          <p:nvSpPr>
            <p:cNvPr id="7" name="TextBox 6">
              <a:extLst>
                <a:ext uri="{FF2B5EF4-FFF2-40B4-BE49-F238E27FC236}">
                  <a16:creationId xmlns:a16="http://schemas.microsoft.com/office/drawing/2014/main" id="{910F3E2B-EE0F-F24E-B134-C8BF0A991A62}"/>
                </a:ext>
              </a:extLst>
            </p:cNvPr>
            <p:cNvSpPr txBox="1"/>
            <p:nvPr/>
          </p:nvSpPr>
          <p:spPr>
            <a:xfrm>
              <a:off x="7414394" y="3911354"/>
              <a:ext cx="662361" cy="307777"/>
            </a:xfrm>
            <a:prstGeom prst="rect">
              <a:avLst/>
            </a:prstGeom>
            <a:noFill/>
          </p:spPr>
          <p:txBody>
            <a:bodyPr wrap="none" rtlCol="0">
              <a:spAutoFit/>
            </a:bodyPr>
            <a:lstStyle/>
            <a:p>
              <a:r>
                <a:rPr lang="en-US" dirty="0">
                  <a:solidFill>
                    <a:srgbClr val="FF0000"/>
                  </a:solidFill>
                </a:rPr>
                <a:t>5.4mil</a:t>
              </a:r>
            </a:p>
          </p:txBody>
        </p:sp>
      </p:grpSp>
    </p:spTree>
    <p:extLst>
      <p:ext uri="{BB962C8B-B14F-4D97-AF65-F5344CB8AC3E}">
        <p14:creationId xmlns:p14="http://schemas.microsoft.com/office/powerpoint/2010/main" val="134862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t>Now is a good time to start looking (stabilized price and historical low interest rate!)</a:t>
            </a:r>
          </a:p>
          <a:p>
            <a:pPr marL="342900" indent="-342900">
              <a:spcBef>
                <a:spcPts val="0"/>
              </a:spcBef>
              <a:buClr>
                <a:schemeClr val="accent2">
                  <a:lumMod val="60000"/>
                  <a:lumOff val="40000"/>
                </a:schemeClr>
              </a:buClr>
            </a:pPr>
            <a:r>
              <a:rPr lang="en-US" sz="2800" dirty="0">
                <a:solidFill>
                  <a:schemeClr val="tx1">
                    <a:lumMod val="10000"/>
                    <a:lumOff val="90000"/>
                  </a:schemeClr>
                </a:solidFill>
              </a:rPr>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lumMod val="10000"/>
                    <a:lumOff val="90000"/>
                  </a:schemeClr>
                </a:solidFill>
              </a:rPr>
              <a:t>Unfortunately, price prediction is not very accurate </a:t>
            </a:r>
            <a:r>
              <a:rPr lang="en-US" sz="2800">
                <a:solidFill>
                  <a:schemeClr val="tx1">
                    <a:lumMod val="10000"/>
                    <a:lumOff val="90000"/>
                  </a:schemeClr>
                </a:solidFill>
              </a:rPr>
              <a:t>(need more </a:t>
            </a:r>
            <a:r>
              <a:rPr lang="en-US" sz="2800" dirty="0">
                <a:solidFill>
                  <a:schemeClr val="tx1">
                    <a:lumMod val="10000"/>
                    <a:lumOff val="90000"/>
                  </a:schemeClr>
                </a:solidFill>
              </a:rPr>
              <a:t>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solidFill>
                  <a:schemeClr val="tx1">
                    <a:lumMod val="10000"/>
                    <a:lumOff val="90000"/>
                  </a:schemeClr>
                </a:solidFill>
              </a:rPr>
              <a:t>Now is a good time to start looking (stabilized price and historical low interest rate!)</a:t>
            </a:r>
          </a:p>
          <a:p>
            <a:pPr marL="342900" indent="-342900">
              <a:spcBef>
                <a:spcPts val="0"/>
              </a:spcBef>
              <a:buClr>
                <a:schemeClr val="accent2">
                  <a:lumMod val="60000"/>
                  <a:lumOff val="40000"/>
                </a:schemeClr>
              </a:buClr>
            </a:pPr>
            <a:r>
              <a:rPr lang="en-US" sz="2800" dirty="0"/>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lumMod val="10000"/>
                    <a:lumOff val="90000"/>
                  </a:schemeClr>
                </a:solidFill>
              </a:rPr>
              <a:t>Unfortunately, price prediction is not very accurate (need more 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1533778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solidFill>
                  <a:schemeClr val="tx1">
                    <a:lumMod val="10000"/>
                    <a:lumOff val="90000"/>
                  </a:schemeClr>
                </a:solidFill>
              </a:rPr>
              <a:t>Now is a good time to start looking (stabilized price and historical low interest rate!)</a:t>
            </a:r>
          </a:p>
          <a:p>
            <a:pPr marL="342900" indent="-342900">
              <a:spcBef>
                <a:spcPts val="0"/>
              </a:spcBef>
              <a:buClr>
                <a:schemeClr val="accent2">
                  <a:lumMod val="60000"/>
                  <a:lumOff val="40000"/>
                </a:schemeClr>
              </a:buClr>
            </a:pPr>
            <a:r>
              <a:rPr lang="en-US" sz="2800" dirty="0">
                <a:solidFill>
                  <a:schemeClr val="tx1">
                    <a:lumMod val="10000"/>
                    <a:lumOff val="90000"/>
                  </a:schemeClr>
                </a:solidFill>
              </a:rPr>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solidFill>
              </a:rPr>
              <a:t>Unfortunately, price prediction is not very accurate (need more 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383816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Thanks!</a:t>
            </a:r>
            <a:endParaRPr sz="6000" b="1" dirty="0"/>
          </a:p>
        </p:txBody>
      </p:sp>
      <p:sp>
        <p:nvSpPr>
          <p:cNvPr id="387" name="Google Shape;387;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389" name="Google Shape;389;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26554" y="260841"/>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Appendix:</a:t>
            </a:r>
          </a:p>
        </p:txBody>
      </p:sp>
      <p:pic>
        <p:nvPicPr>
          <p:cNvPr id="9" name="Picture 8" descr="Graphical user interface, website&#10;&#10;Description automatically generated">
            <a:extLst>
              <a:ext uri="{FF2B5EF4-FFF2-40B4-BE49-F238E27FC236}">
                <a16:creationId xmlns:a16="http://schemas.microsoft.com/office/drawing/2014/main" id="{4B122CD0-3201-9048-836C-74266B24034B}"/>
              </a:ext>
            </a:extLst>
          </p:cNvPr>
          <p:cNvPicPr>
            <a:picLocks noChangeAspect="1"/>
          </p:cNvPicPr>
          <p:nvPr/>
        </p:nvPicPr>
        <p:blipFill rotWithShape="1">
          <a:blip r:embed="rId3"/>
          <a:srcRect b="5037"/>
          <a:stretch/>
        </p:blipFill>
        <p:spPr>
          <a:xfrm>
            <a:off x="594835" y="963441"/>
            <a:ext cx="3349244" cy="3840480"/>
          </a:xfrm>
          <a:prstGeom prst="rect">
            <a:avLst/>
          </a:prstGeom>
        </p:spPr>
      </p:pic>
      <p:sp>
        <p:nvSpPr>
          <p:cNvPr id="11" name="Rectangle 10">
            <a:extLst>
              <a:ext uri="{FF2B5EF4-FFF2-40B4-BE49-F238E27FC236}">
                <a16:creationId xmlns:a16="http://schemas.microsoft.com/office/drawing/2014/main" id="{C6D65B9A-FDDD-CB47-90D7-3F713C0E271A}"/>
              </a:ext>
            </a:extLst>
          </p:cNvPr>
          <p:cNvSpPr/>
          <p:nvPr/>
        </p:nvSpPr>
        <p:spPr>
          <a:xfrm>
            <a:off x="594835" y="3037668"/>
            <a:ext cx="3349243" cy="176625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769CD205-A0ED-694E-BD1D-17C71B1E4E42}"/>
              </a:ext>
            </a:extLst>
          </p:cNvPr>
          <p:cNvSpPr/>
          <p:nvPr/>
        </p:nvSpPr>
        <p:spPr>
          <a:xfrm>
            <a:off x="2275746" y="1892081"/>
            <a:ext cx="1606340" cy="519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4" name="Google Shape;98;p15">
            <a:extLst>
              <a:ext uri="{FF2B5EF4-FFF2-40B4-BE49-F238E27FC236}">
                <a16:creationId xmlns:a16="http://schemas.microsoft.com/office/drawing/2014/main" id="{B64EFF4F-A95B-8D40-B780-EC39C5C2B2BB}"/>
              </a:ext>
            </a:extLst>
          </p:cNvPr>
          <p:cNvSpPr txBox="1">
            <a:spLocks/>
          </p:cNvSpPr>
          <p:nvPr/>
        </p:nvSpPr>
        <p:spPr>
          <a:xfrm>
            <a:off x="4277531" y="1255156"/>
            <a:ext cx="4212093" cy="3231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Clr>
                <a:schemeClr val="accent2">
                  <a:lumMod val="60000"/>
                  <a:lumOff val="40000"/>
                </a:schemeClr>
              </a:buClr>
              <a:buNone/>
            </a:pPr>
            <a:r>
              <a:rPr lang="en-US" sz="2400" b="1" u="sng" dirty="0"/>
              <a:t>Features for 806 listings: </a:t>
            </a:r>
          </a:p>
          <a:p>
            <a:pPr marL="342900" indent="-342900">
              <a:spcBef>
                <a:spcPts val="0"/>
              </a:spcBef>
              <a:buClr>
                <a:schemeClr val="accent2">
                  <a:lumMod val="60000"/>
                  <a:lumOff val="40000"/>
                </a:schemeClr>
              </a:buClr>
            </a:pPr>
            <a:r>
              <a:rPr lang="en-US" sz="2400" dirty="0"/>
              <a:t>Beds</a:t>
            </a:r>
          </a:p>
          <a:p>
            <a:pPr marL="342900" indent="-342900">
              <a:spcBef>
                <a:spcPts val="0"/>
              </a:spcBef>
              <a:buClr>
                <a:schemeClr val="accent2">
                  <a:lumMod val="60000"/>
                  <a:lumOff val="40000"/>
                </a:schemeClr>
              </a:buClr>
            </a:pPr>
            <a:r>
              <a:rPr lang="en-US" sz="2400" dirty="0"/>
              <a:t>Baths</a:t>
            </a:r>
          </a:p>
          <a:p>
            <a:pPr marL="342900" indent="-342900">
              <a:spcBef>
                <a:spcPts val="0"/>
              </a:spcBef>
              <a:buClr>
                <a:schemeClr val="accent2">
                  <a:lumMod val="60000"/>
                  <a:lumOff val="40000"/>
                </a:schemeClr>
              </a:buClr>
            </a:pPr>
            <a:r>
              <a:rPr lang="en-US" sz="2400" dirty="0"/>
              <a:t>Size(</a:t>
            </a:r>
            <a:r>
              <a:rPr lang="en-US" sz="2400" dirty="0" err="1"/>
              <a:t>Sq.Ft</a:t>
            </a:r>
            <a:r>
              <a:rPr lang="en-US" sz="2400" dirty="0"/>
              <a:t>.)</a:t>
            </a:r>
          </a:p>
          <a:p>
            <a:pPr marL="342900" indent="-342900">
              <a:spcBef>
                <a:spcPts val="0"/>
              </a:spcBef>
              <a:buClr>
                <a:schemeClr val="accent2">
                  <a:lumMod val="60000"/>
                  <a:lumOff val="40000"/>
                </a:schemeClr>
              </a:buClr>
            </a:pPr>
            <a:r>
              <a:rPr lang="en-US" sz="2400" dirty="0"/>
              <a:t>HOA</a:t>
            </a:r>
          </a:p>
          <a:p>
            <a:pPr marL="342900" indent="-342900">
              <a:spcBef>
                <a:spcPts val="0"/>
              </a:spcBef>
              <a:buClr>
                <a:schemeClr val="accent2">
                  <a:lumMod val="60000"/>
                  <a:lumOff val="40000"/>
                </a:schemeClr>
              </a:buClr>
            </a:pPr>
            <a:r>
              <a:rPr lang="en-US" sz="2400" dirty="0"/>
              <a:t>Year Built</a:t>
            </a:r>
          </a:p>
          <a:p>
            <a:pPr marL="342900" indent="-342900">
              <a:spcBef>
                <a:spcPts val="0"/>
              </a:spcBef>
              <a:buClr>
                <a:schemeClr val="accent2">
                  <a:lumMod val="60000"/>
                  <a:lumOff val="40000"/>
                </a:schemeClr>
              </a:buClr>
            </a:pPr>
            <a:r>
              <a:rPr lang="en-US" sz="2400" dirty="0"/>
              <a:t>Property Type(4 categories)</a:t>
            </a:r>
          </a:p>
          <a:p>
            <a:pPr marL="342900" indent="-342900">
              <a:spcBef>
                <a:spcPts val="0"/>
              </a:spcBef>
              <a:buClr>
                <a:schemeClr val="accent2">
                  <a:lumMod val="60000"/>
                  <a:lumOff val="40000"/>
                </a:schemeClr>
              </a:buClr>
            </a:pPr>
            <a:r>
              <a:rPr lang="en-US" sz="2400" dirty="0"/>
              <a:t>Zip Codes(21 categories)</a:t>
            </a:r>
          </a:p>
          <a:p>
            <a:pPr marL="342900" indent="-342900">
              <a:spcBef>
                <a:spcPts val="0"/>
              </a:spcBef>
              <a:buClr>
                <a:schemeClr val="accent2">
                  <a:lumMod val="60000"/>
                  <a:lumOff val="40000"/>
                </a:schemeClr>
              </a:buClr>
            </a:pPr>
            <a:endParaRPr lang="en-US" sz="2400" dirty="0"/>
          </a:p>
          <a:p>
            <a:pPr marL="342900" indent="-342900">
              <a:spcBef>
                <a:spcPts val="0"/>
              </a:spcBef>
              <a:buClr>
                <a:schemeClr val="accent2">
                  <a:lumMod val="60000"/>
                  <a:lumOff val="40000"/>
                </a:schemeClr>
              </a:buClr>
            </a:pPr>
            <a:endParaRPr lang="en-US" sz="2400" dirty="0"/>
          </a:p>
          <a:p>
            <a:pPr marL="0" indent="0">
              <a:spcBef>
                <a:spcPts val="0"/>
              </a:spcBef>
              <a:buNone/>
            </a:pPr>
            <a:r>
              <a:rPr lang="en-US" sz="2400"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57550" y="347671"/>
            <a:ext cx="796669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Appendix: Coefficient from LASSO</a:t>
            </a:r>
          </a:p>
        </p:txBody>
      </p:sp>
      <p:graphicFrame>
        <p:nvGraphicFramePr>
          <p:cNvPr id="2" name="Table 4">
            <a:extLst>
              <a:ext uri="{FF2B5EF4-FFF2-40B4-BE49-F238E27FC236}">
                <a16:creationId xmlns:a16="http://schemas.microsoft.com/office/drawing/2014/main" id="{7E167FF7-BF33-2941-8AF5-49C19168826C}"/>
              </a:ext>
            </a:extLst>
          </p:cNvPr>
          <p:cNvGraphicFramePr>
            <a:graphicFrameLocks noGrp="1"/>
          </p:cNvGraphicFramePr>
          <p:nvPr>
            <p:extLst>
              <p:ext uri="{D42A27DB-BD31-4B8C-83A1-F6EECF244321}">
                <p14:modId xmlns:p14="http://schemas.microsoft.com/office/powerpoint/2010/main" val="3161434984"/>
              </p:ext>
            </p:extLst>
          </p:nvPr>
        </p:nvGraphicFramePr>
        <p:xfrm>
          <a:off x="332336" y="1169670"/>
          <a:ext cx="2786784" cy="3337560"/>
        </p:xfrm>
        <a:graphic>
          <a:graphicData uri="http://schemas.openxmlformats.org/drawingml/2006/table">
            <a:tbl>
              <a:tblPr firstRow="1" bandRow="1">
                <a:tableStyleId>{83ECFCF9-EB90-4EA4-BA1D-B0166F391BF1}</a:tableStyleId>
              </a:tblPr>
              <a:tblGrid>
                <a:gridCol w="2004464">
                  <a:extLst>
                    <a:ext uri="{9D8B030D-6E8A-4147-A177-3AD203B41FA5}">
                      <a16:colId xmlns:a16="http://schemas.microsoft.com/office/drawing/2014/main" val="2736091083"/>
                    </a:ext>
                  </a:extLst>
                </a:gridCol>
                <a:gridCol w="782320">
                  <a:extLst>
                    <a:ext uri="{9D8B030D-6E8A-4147-A177-3AD203B41FA5}">
                      <a16:colId xmlns:a16="http://schemas.microsoft.com/office/drawing/2014/main" val="3115598560"/>
                    </a:ext>
                  </a:extLst>
                </a:gridCol>
              </a:tblGrid>
              <a:tr h="370840">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 1:</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70840">
                <a:tc>
                  <a:txBody>
                    <a:bodyPr/>
                    <a:lstStyle/>
                    <a:p>
                      <a:r>
                        <a:rPr lang="en-US" dirty="0">
                          <a:latin typeface="Source Sans Pro" panose="020B0503030403020204" pitchFamily="34" charset="0"/>
                          <a:ea typeface="Source Sans Pro" panose="020B0503030403020204" pitchFamily="34" charset="0"/>
                        </a:rPr>
                        <a:t>House (Prop Type)</a:t>
                      </a:r>
                    </a:p>
                  </a:txBody>
                  <a:tcPr/>
                </a:tc>
                <a:tc>
                  <a:txBody>
                    <a:bodyPr/>
                    <a:lstStyle/>
                    <a:p>
                      <a:r>
                        <a:rPr lang="en-US" sz="1400" b="0" i="0" u="none" strike="noStrike" cap="none" dirty="0">
                          <a:solidFill>
                            <a:srgbClr val="000000"/>
                          </a:solidFill>
                          <a:effectLst/>
                          <a:latin typeface="Arial"/>
                          <a:ea typeface="Arial"/>
                          <a:cs typeface="Arial"/>
                          <a:sym typeface="Arial"/>
                        </a:rPr>
                        <a:t>0.117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48720273"/>
                  </a:ext>
                </a:extLst>
              </a:tr>
              <a:tr h="370840">
                <a:tc>
                  <a:txBody>
                    <a:bodyPr/>
                    <a:lstStyle/>
                    <a:p>
                      <a:r>
                        <a:rPr lang="en-US" dirty="0">
                          <a:latin typeface="Source Sans Pro" panose="020B0503030403020204" pitchFamily="34" charset="0"/>
                          <a:ea typeface="Source Sans Pro" panose="020B0503030403020204" pitchFamily="34" charset="0"/>
                        </a:rPr>
                        <a:t>Multi-fam (Prop Type)</a:t>
                      </a:r>
                    </a:p>
                  </a:txBody>
                  <a:tcPr/>
                </a:tc>
                <a:tc>
                  <a:txBody>
                    <a:bodyPr/>
                    <a:lstStyle/>
                    <a:p>
                      <a:r>
                        <a:rPr lang="en-US" sz="1400" b="0" i="0" u="none" strike="noStrike" cap="none" dirty="0">
                          <a:solidFill>
                            <a:srgbClr val="000000"/>
                          </a:solidFill>
                          <a:effectLst/>
                          <a:latin typeface="Arial"/>
                          <a:ea typeface="Arial"/>
                          <a:cs typeface="Arial"/>
                          <a:sym typeface="Arial"/>
                        </a:rPr>
                        <a:t>-0.029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262178995"/>
                  </a:ext>
                </a:extLst>
              </a:tr>
              <a:tr h="370840">
                <a:tc>
                  <a:txBody>
                    <a:bodyPr/>
                    <a:lstStyle/>
                    <a:p>
                      <a:r>
                        <a:rPr lang="en-US" dirty="0">
                          <a:latin typeface="Source Sans Pro" panose="020B0503030403020204" pitchFamily="34" charset="0"/>
                          <a:ea typeface="Source Sans Pro" panose="020B0503030403020204" pitchFamily="34" charset="0"/>
                        </a:rPr>
                        <a:t>Townhouse (Prop Type)</a:t>
                      </a:r>
                    </a:p>
                  </a:txBody>
                  <a:tcPr/>
                </a:tc>
                <a:tc>
                  <a:txBody>
                    <a:bodyPr/>
                    <a:lstStyle/>
                    <a:p>
                      <a:r>
                        <a:rPr lang="en-US" sz="1400" b="0" i="0" u="none" strike="noStrike" cap="none" dirty="0">
                          <a:solidFill>
                            <a:srgbClr val="000000"/>
                          </a:solidFill>
                          <a:effectLst/>
                          <a:latin typeface="Arial"/>
                          <a:ea typeface="Arial"/>
                          <a:cs typeface="Arial"/>
                          <a:sym typeface="Arial"/>
                        </a:rPr>
                        <a:t>0.019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70840">
                <a:tc>
                  <a:txBody>
                    <a:bodyPr/>
                    <a:lstStyle/>
                    <a:p>
                      <a:r>
                        <a:rPr lang="en-US" dirty="0">
                          <a:latin typeface="Source Sans Pro" panose="020B0503030403020204" pitchFamily="34" charset="0"/>
                          <a:ea typeface="Source Sans Pro" panose="020B0503030403020204" pitchFamily="34" charset="0"/>
                        </a:rPr>
                        <a:t>Beds</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70840">
                <a:tc>
                  <a:txBody>
                    <a:bodyPr/>
                    <a:lstStyle/>
                    <a:p>
                      <a:r>
                        <a:rPr lang="en-US" dirty="0">
                          <a:latin typeface="Source Sans Pro" panose="020B0503030403020204" pitchFamily="34" charset="0"/>
                          <a:ea typeface="Source Sans Pro" panose="020B0503030403020204" pitchFamily="34" charset="0"/>
                        </a:rPr>
                        <a:t>Baths</a:t>
                      </a:r>
                    </a:p>
                  </a:txBody>
                  <a:tcPr/>
                </a:tc>
                <a:tc>
                  <a:txBody>
                    <a:bodyPr/>
                    <a:lstStyle/>
                    <a:p>
                      <a:r>
                        <a:rPr lang="en-US" sz="1400" b="0" i="0" u="none" strike="noStrike" cap="none" dirty="0">
                          <a:solidFill>
                            <a:srgbClr val="000000"/>
                          </a:solidFill>
                          <a:effectLst/>
                          <a:latin typeface="Arial"/>
                          <a:ea typeface="Arial"/>
                          <a:cs typeface="Arial"/>
                          <a:sym typeface="Arial"/>
                        </a:rPr>
                        <a:t>0.046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70840">
                <a:tc>
                  <a:txBody>
                    <a:bodyPr/>
                    <a:lstStyle/>
                    <a:p>
                      <a:r>
                        <a:rPr lang="en-US" dirty="0">
                          <a:latin typeface="Source Sans Pro" panose="020B0503030403020204" pitchFamily="34" charset="0"/>
                          <a:ea typeface="Source Sans Pro" panose="020B0503030403020204" pitchFamily="34" charset="0"/>
                        </a:rPr>
                        <a:t>HOA</a:t>
                      </a:r>
                    </a:p>
                  </a:txBody>
                  <a:tcPr/>
                </a:tc>
                <a:tc>
                  <a:txBody>
                    <a:bodyPr/>
                    <a:lstStyle/>
                    <a:p>
                      <a:r>
                        <a:rPr lang="en-US" sz="1400" b="0" i="0" u="none" strike="noStrike" cap="none" dirty="0">
                          <a:solidFill>
                            <a:srgbClr val="000000"/>
                          </a:solidFill>
                          <a:effectLst/>
                          <a:latin typeface="Arial"/>
                          <a:ea typeface="Arial"/>
                          <a:cs typeface="Arial"/>
                          <a:sym typeface="Arial"/>
                        </a:rPr>
                        <a:t>0.041</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70840">
                <a:tc>
                  <a:txBody>
                    <a:bodyPr/>
                    <a:lstStyle/>
                    <a:p>
                      <a:r>
                        <a:rPr lang="en-US" dirty="0">
                          <a:latin typeface="Source Sans Pro" panose="020B0503030403020204" pitchFamily="34" charset="0"/>
                          <a:ea typeface="Source Sans Pro" panose="020B0503030403020204" pitchFamily="34" charset="0"/>
                        </a:rPr>
                        <a:t>Log </a:t>
                      </a:r>
                      <a:r>
                        <a:rPr lang="en-US" dirty="0" err="1">
                          <a:latin typeface="Source Sans Pro" panose="020B0503030403020204" pitchFamily="34" charset="0"/>
                          <a:ea typeface="Source Sans Pro" panose="020B0503030403020204" pitchFamily="34" charset="0"/>
                        </a:rPr>
                        <a:t>Sq.Ft</a:t>
                      </a:r>
                      <a:r>
                        <a:rPr lang="en-US" dirty="0">
                          <a:latin typeface="Source Sans Pro" panose="020B0503030403020204" pitchFamily="34" charset="0"/>
                          <a:ea typeface="Source Sans Pro" panose="020B0503030403020204" pitchFamily="34" charset="0"/>
                        </a:rPr>
                        <a:t>.</a:t>
                      </a:r>
                    </a:p>
                  </a:txBody>
                  <a:tcPr/>
                </a:tc>
                <a:tc>
                  <a:txBody>
                    <a:bodyPr/>
                    <a:lstStyle/>
                    <a:p>
                      <a:r>
                        <a:rPr lang="en-US" sz="1400" b="0" i="0" u="none" strike="noStrike" cap="none" dirty="0">
                          <a:solidFill>
                            <a:srgbClr val="000000"/>
                          </a:solidFill>
                          <a:effectLst/>
                          <a:latin typeface="Arial"/>
                          <a:ea typeface="Arial"/>
                          <a:cs typeface="Arial"/>
                          <a:sym typeface="Arial"/>
                        </a:rPr>
                        <a:t>0.36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70840">
                <a:tc>
                  <a:txBody>
                    <a:bodyPr/>
                    <a:lstStyle/>
                    <a:p>
                      <a:r>
                        <a:rPr lang="en-US" dirty="0">
                          <a:latin typeface="Source Sans Pro" panose="020B0503030403020204" pitchFamily="34" charset="0"/>
                          <a:ea typeface="Source Sans Pro" panose="020B0503030403020204" pitchFamily="34" charset="0"/>
                        </a:rPr>
                        <a:t>Property Age</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bl>
          </a:graphicData>
        </a:graphic>
      </p:graphicFrame>
      <p:graphicFrame>
        <p:nvGraphicFramePr>
          <p:cNvPr id="7" name="Table 4">
            <a:extLst>
              <a:ext uri="{FF2B5EF4-FFF2-40B4-BE49-F238E27FC236}">
                <a16:creationId xmlns:a16="http://schemas.microsoft.com/office/drawing/2014/main" id="{3C671A60-160A-7F42-BDD8-3F529225FB9A}"/>
              </a:ext>
            </a:extLst>
          </p:cNvPr>
          <p:cNvGraphicFramePr>
            <a:graphicFrameLocks noGrp="1" noChangeAspect="1"/>
          </p:cNvGraphicFramePr>
          <p:nvPr>
            <p:extLst>
              <p:ext uri="{D42A27DB-BD31-4B8C-83A1-F6EECF244321}">
                <p14:modId xmlns:p14="http://schemas.microsoft.com/office/powerpoint/2010/main" val="2563565641"/>
              </p:ext>
            </p:extLst>
          </p:nvPr>
        </p:nvGraphicFramePr>
        <p:xfrm>
          <a:off x="3178608" y="1162050"/>
          <a:ext cx="2786784" cy="3383280"/>
        </p:xfrm>
        <a:graphic>
          <a:graphicData uri="http://schemas.openxmlformats.org/drawingml/2006/table">
            <a:tbl>
              <a:tblPr firstRow="1" bandRow="1">
                <a:tableStyleId>{83ECFCF9-EB90-4EA4-BA1D-B0166F391BF1}</a:tableStyleId>
              </a:tblPr>
              <a:tblGrid>
                <a:gridCol w="1865832">
                  <a:extLst>
                    <a:ext uri="{9D8B030D-6E8A-4147-A177-3AD203B41FA5}">
                      <a16:colId xmlns:a16="http://schemas.microsoft.com/office/drawing/2014/main" val="2736091083"/>
                    </a:ext>
                  </a:extLst>
                </a:gridCol>
                <a:gridCol w="920952">
                  <a:extLst>
                    <a:ext uri="{9D8B030D-6E8A-4147-A177-3AD203B41FA5}">
                      <a16:colId xmlns:a16="http://schemas.microsoft.com/office/drawing/2014/main" val="3115598560"/>
                    </a:ext>
                  </a:extLst>
                </a:gridCol>
              </a:tblGrid>
              <a:tr h="330749">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Table2:</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00681">
                <a:tc>
                  <a:txBody>
                    <a:bodyPr/>
                    <a:lstStyle/>
                    <a:p>
                      <a:r>
                        <a:rPr lang="en-US" dirty="0">
                          <a:latin typeface="Source Sans Pro" panose="020B0503030403020204" pitchFamily="34" charset="0"/>
                          <a:ea typeface="Source Sans Pro" panose="020B0503030403020204" pitchFamily="34" charset="0"/>
                        </a:rPr>
                        <a:t>94112 (zip code)</a:t>
                      </a:r>
                    </a:p>
                  </a:txBody>
                  <a:tcPr/>
                </a:tc>
                <a:tc>
                  <a:txBody>
                    <a:bodyPr/>
                    <a:lstStyle/>
                    <a:p>
                      <a:r>
                        <a:rPr lang="en-US" sz="1400" b="0" i="0" u="none" strike="noStrike" cap="none" dirty="0">
                          <a:solidFill>
                            <a:srgbClr val="000000"/>
                          </a:solidFill>
                          <a:effectLst/>
                          <a:latin typeface="Arial"/>
                          <a:ea typeface="Arial"/>
                          <a:cs typeface="Arial"/>
                          <a:sym typeface="Arial"/>
                        </a:rPr>
                        <a:t>-0.073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4872027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94124 (zip code)</a:t>
                      </a:r>
                    </a:p>
                  </a:txBody>
                  <a:tcPr/>
                </a:tc>
                <a:tc>
                  <a:txBody>
                    <a:bodyPr/>
                    <a:lstStyle/>
                    <a:p>
                      <a:r>
                        <a:rPr lang="en-US" sz="1400" b="0" i="0" u="none" strike="noStrike" cap="none" dirty="0">
                          <a:solidFill>
                            <a:srgbClr val="000000"/>
                          </a:solidFill>
                          <a:effectLst/>
                          <a:latin typeface="Arial"/>
                          <a:ea typeface="Arial"/>
                          <a:cs typeface="Arial"/>
                          <a:sym typeface="Arial"/>
                        </a:rPr>
                        <a:t>-0.072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26217899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94132 (zip code)</a:t>
                      </a:r>
                    </a:p>
                  </a:txBody>
                  <a:tcPr/>
                </a:tc>
                <a:tc>
                  <a:txBody>
                    <a:bodyPr/>
                    <a:lstStyle/>
                    <a:p>
                      <a:r>
                        <a:rPr lang="en-US" sz="1400" b="0" i="0" u="none" strike="noStrike" cap="none" dirty="0">
                          <a:solidFill>
                            <a:srgbClr val="000000"/>
                          </a:solidFill>
                          <a:effectLst/>
                          <a:latin typeface="Arial"/>
                          <a:ea typeface="Arial"/>
                          <a:cs typeface="Arial"/>
                          <a:sym typeface="Arial"/>
                        </a:rPr>
                        <a:t>-0.042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94134 (zip code)</a:t>
                      </a:r>
                    </a:p>
                  </a:txBody>
                  <a:tcPr/>
                </a:tc>
                <a:tc>
                  <a:txBody>
                    <a:bodyPr/>
                    <a:lstStyle/>
                    <a:p>
                      <a:r>
                        <a:rPr lang="en-US" sz="1400" b="0" i="0" u="none" strike="noStrike" cap="none" dirty="0">
                          <a:solidFill>
                            <a:srgbClr val="000000"/>
                          </a:solidFill>
                          <a:effectLst/>
                          <a:latin typeface="Arial"/>
                          <a:ea typeface="Arial"/>
                          <a:cs typeface="Arial"/>
                          <a:sym typeface="Arial"/>
                        </a:rPr>
                        <a:t>-0.038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94121 (zip code)</a:t>
                      </a:r>
                    </a:p>
                  </a:txBody>
                  <a:tcPr/>
                </a:tc>
                <a:tc>
                  <a:txBody>
                    <a:bodyPr/>
                    <a:lstStyle/>
                    <a:p>
                      <a:r>
                        <a:rPr lang="en-US" sz="1400" b="0" i="0" u="none" strike="noStrike" cap="none" dirty="0">
                          <a:solidFill>
                            <a:srgbClr val="000000"/>
                          </a:solidFill>
                          <a:effectLst/>
                          <a:latin typeface="Arial"/>
                          <a:ea typeface="Arial"/>
                          <a:cs typeface="Arial"/>
                          <a:sym typeface="Arial"/>
                        </a:rPr>
                        <a:t>-0.014</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94122 (zip code)</a:t>
                      </a:r>
                    </a:p>
                  </a:txBody>
                  <a:tcPr/>
                </a:tc>
                <a:tc>
                  <a:txBody>
                    <a:bodyPr/>
                    <a:lstStyle/>
                    <a:p>
                      <a:r>
                        <a:rPr lang="en-US" sz="1400" b="0" i="0" u="none" strike="noStrike" cap="none" dirty="0">
                          <a:solidFill>
                            <a:srgbClr val="000000"/>
                          </a:solidFill>
                          <a:effectLst/>
                          <a:latin typeface="Arial"/>
                          <a:ea typeface="Arial"/>
                          <a:cs typeface="Arial"/>
                          <a:sym typeface="Arial"/>
                        </a:rPr>
                        <a:t>-0.014</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94116 (zip code)</a:t>
                      </a:r>
                    </a:p>
                  </a:txBody>
                  <a:tcPr/>
                </a:tc>
                <a:tc>
                  <a:txBody>
                    <a:bodyPr/>
                    <a:lstStyle/>
                    <a:p>
                      <a:r>
                        <a:rPr lang="en-US" sz="1400" b="0" i="0" u="none" strike="noStrike" cap="none" dirty="0">
                          <a:solidFill>
                            <a:srgbClr val="000000"/>
                          </a:solidFill>
                          <a:effectLst/>
                          <a:latin typeface="Arial"/>
                          <a:ea typeface="Arial"/>
                          <a:cs typeface="Arial"/>
                          <a:sym typeface="Arial"/>
                        </a:rPr>
                        <a:t>-0.012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94103 (zip code)</a:t>
                      </a:r>
                    </a:p>
                  </a:txBody>
                  <a:tcPr/>
                </a:tc>
                <a:tc>
                  <a:txBody>
                    <a:bodyPr/>
                    <a:lstStyle/>
                    <a:p>
                      <a:r>
                        <a:rPr lang="en-US" sz="1400" b="0" i="0" u="none" strike="noStrike" cap="none" dirty="0">
                          <a:solidFill>
                            <a:srgbClr val="000000"/>
                          </a:solidFill>
                          <a:effectLst/>
                          <a:latin typeface="Arial"/>
                          <a:ea typeface="Arial"/>
                          <a:cs typeface="Arial"/>
                          <a:sym typeface="Arial"/>
                        </a:rPr>
                        <a:t>-0.0093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94127 (zip code)</a:t>
                      </a:r>
                    </a:p>
                  </a:txBody>
                  <a:tcPr/>
                </a:tc>
                <a:tc>
                  <a:txBody>
                    <a:bodyPr/>
                    <a:lstStyle/>
                    <a:p>
                      <a:r>
                        <a:rPr lang="en-US" sz="1400" b="0" i="0" u="none" strike="noStrike" cap="none" dirty="0">
                          <a:solidFill>
                            <a:srgbClr val="000000"/>
                          </a:solidFill>
                          <a:effectLst/>
                          <a:latin typeface="Arial"/>
                          <a:ea typeface="Arial"/>
                          <a:cs typeface="Arial"/>
                          <a:sym typeface="Arial"/>
                        </a:rPr>
                        <a:t>-0.0088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53488681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trike="sngStrike" dirty="0">
                          <a:solidFill>
                            <a:srgbClr val="FF0000"/>
                          </a:solidFill>
                          <a:latin typeface="Source Sans Pro" panose="020B0503030403020204" pitchFamily="34" charset="0"/>
                          <a:ea typeface="Source Sans Pro" panose="020B0503030403020204" pitchFamily="34" charset="0"/>
                        </a:rPr>
                        <a:t>94109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916036820"/>
                  </a:ext>
                </a:extLst>
              </a:tr>
            </a:tbl>
          </a:graphicData>
        </a:graphic>
      </p:graphicFrame>
      <p:graphicFrame>
        <p:nvGraphicFramePr>
          <p:cNvPr id="9" name="Table 4">
            <a:extLst>
              <a:ext uri="{FF2B5EF4-FFF2-40B4-BE49-F238E27FC236}">
                <a16:creationId xmlns:a16="http://schemas.microsoft.com/office/drawing/2014/main" id="{0F462506-644F-DE47-BDAC-C9EE03E9CDEA}"/>
              </a:ext>
            </a:extLst>
          </p:cNvPr>
          <p:cNvGraphicFramePr>
            <a:graphicFrameLocks noGrp="1" noChangeAspect="1"/>
          </p:cNvGraphicFramePr>
          <p:nvPr>
            <p:extLst>
              <p:ext uri="{D42A27DB-BD31-4B8C-83A1-F6EECF244321}">
                <p14:modId xmlns:p14="http://schemas.microsoft.com/office/powerpoint/2010/main" val="1024927510"/>
              </p:ext>
            </p:extLst>
          </p:nvPr>
        </p:nvGraphicFramePr>
        <p:xfrm>
          <a:off x="6024880" y="1162050"/>
          <a:ext cx="2786784" cy="3383280"/>
        </p:xfrm>
        <a:graphic>
          <a:graphicData uri="http://schemas.openxmlformats.org/drawingml/2006/table">
            <a:tbl>
              <a:tblPr firstRow="1" bandRow="1">
                <a:tableStyleId>{83ECFCF9-EB90-4EA4-BA1D-B0166F391BF1}</a:tableStyleId>
              </a:tblPr>
              <a:tblGrid>
                <a:gridCol w="1907540">
                  <a:extLst>
                    <a:ext uri="{9D8B030D-6E8A-4147-A177-3AD203B41FA5}">
                      <a16:colId xmlns:a16="http://schemas.microsoft.com/office/drawing/2014/main" val="2736091083"/>
                    </a:ext>
                  </a:extLst>
                </a:gridCol>
                <a:gridCol w="879244">
                  <a:extLst>
                    <a:ext uri="{9D8B030D-6E8A-4147-A177-3AD203B41FA5}">
                      <a16:colId xmlns:a16="http://schemas.microsoft.com/office/drawing/2014/main" val="3115598560"/>
                    </a:ext>
                  </a:extLst>
                </a:gridCol>
              </a:tblGrid>
              <a:tr h="330749">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Table2:</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00681">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94110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394872027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trike="sngStrike" dirty="0">
                          <a:solidFill>
                            <a:srgbClr val="FF0000"/>
                          </a:solidFill>
                          <a:latin typeface="Source Sans Pro" panose="020B0503030403020204" pitchFamily="34" charset="0"/>
                          <a:ea typeface="Source Sans Pro" panose="020B0503030403020204" pitchFamily="34" charset="0"/>
                        </a:rPr>
                        <a:t>94131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226217899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94107 (zip code)</a:t>
                      </a:r>
                    </a:p>
                  </a:txBody>
                  <a:tcPr/>
                </a:tc>
                <a:tc>
                  <a:txBody>
                    <a:bodyPr/>
                    <a:lstStyle/>
                    <a:p>
                      <a:r>
                        <a:rPr lang="en-US" sz="1400" b="0" i="0" u="none" strike="noStrike" cap="none" dirty="0">
                          <a:solidFill>
                            <a:srgbClr val="000000"/>
                          </a:solidFill>
                          <a:effectLst/>
                          <a:latin typeface="Arial"/>
                          <a:ea typeface="Arial"/>
                          <a:cs typeface="Arial"/>
                          <a:sym typeface="Arial"/>
                        </a:rPr>
                        <a:t>0.0028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94133 (zip code)</a:t>
                      </a:r>
                    </a:p>
                  </a:txBody>
                  <a:tcPr/>
                </a:tc>
                <a:tc>
                  <a:txBody>
                    <a:bodyPr/>
                    <a:lstStyle/>
                    <a:p>
                      <a:r>
                        <a:rPr lang="en-US" sz="1400" b="0" i="0" u="none" strike="noStrike" cap="none" dirty="0">
                          <a:solidFill>
                            <a:srgbClr val="000000"/>
                          </a:solidFill>
                          <a:effectLst/>
                          <a:latin typeface="Arial"/>
                          <a:ea typeface="Arial"/>
                          <a:cs typeface="Arial"/>
                          <a:sym typeface="Arial"/>
                        </a:rPr>
                        <a:t>0.016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94118 (zip code)</a:t>
                      </a:r>
                    </a:p>
                  </a:txBody>
                  <a:tcPr/>
                </a:tc>
                <a:tc>
                  <a:txBody>
                    <a:bodyPr/>
                    <a:lstStyle/>
                    <a:p>
                      <a:r>
                        <a:rPr lang="en-US" sz="1400" b="0" i="0" u="none" strike="noStrike" cap="none" dirty="0">
                          <a:solidFill>
                            <a:srgbClr val="000000"/>
                          </a:solidFill>
                          <a:effectLst/>
                          <a:latin typeface="Arial"/>
                          <a:ea typeface="Arial"/>
                          <a:cs typeface="Arial"/>
                          <a:sym typeface="Arial"/>
                        </a:rPr>
                        <a:t>0.021</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94117 (zip code)</a:t>
                      </a:r>
                    </a:p>
                  </a:txBody>
                  <a:tcPr/>
                </a:tc>
                <a:tc>
                  <a:txBody>
                    <a:bodyPr/>
                    <a:lstStyle/>
                    <a:p>
                      <a:r>
                        <a:rPr lang="en-US" sz="1400" b="0" i="0" u="none" strike="noStrike" cap="none" dirty="0">
                          <a:solidFill>
                            <a:srgbClr val="000000"/>
                          </a:solidFill>
                          <a:effectLst/>
                          <a:latin typeface="Arial"/>
                          <a:ea typeface="Arial"/>
                          <a:cs typeface="Arial"/>
                          <a:sym typeface="Arial"/>
                        </a:rPr>
                        <a:t>0.023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94114 (zip code)</a:t>
                      </a:r>
                    </a:p>
                  </a:txBody>
                  <a:tcPr/>
                </a:tc>
                <a:tc>
                  <a:txBody>
                    <a:bodyPr/>
                    <a:lstStyle/>
                    <a:p>
                      <a:r>
                        <a:rPr lang="en-US" sz="1400" b="0" i="0" u="none" strike="noStrike" cap="none" dirty="0">
                          <a:solidFill>
                            <a:srgbClr val="000000"/>
                          </a:solidFill>
                          <a:effectLst/>
                          <a:latin typeface="Arial"/>
                          <a:ea typeface="Arial"/>
                          <a:cs typeface="Arial"/>
                          <a:sym typeface="Arial"/>
                        </a:rPr>
                        <a:t>0.028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94115 (zip code)</a:t>
                      </a:r>
                    </a:p>
                  </a:txBody>
                  <a:tcPr/>
                </a:tc>
                <a:tc>
                  <a:txBody>
                    <a:bodyPr/>
                    <a:lstStyle/>
                    <a:p>
                      <a:r>
                        <a:rPr lang="en-US" sz="1400" b="0" i="0" u="none" strike="noStrike" cap="none" dirty="0">
                          <a:solidFill>
                            <a:srgbClr val="000000"/>
                          </a:solidFill>
                          <a:effectLst/>
                          <a:latin typeface="Arial"/>
                          <a:ea typeface="Arial"/>
                          <a:cs typeface="Arial"/>
                          <a:sym typeface="Arial"/>
                        </a:rPr>
                        <a:t>0.029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94123 (zip code)</a:t>
                      </a:r>
                    </a:p>
                  </a:txBody>
                  <a:tcPr/>
                </a:tc>
                <a:tc>
                  <a:txBody>
                    <a:bodyPr/>
                    <a:lstStyle/>
                    <a:p>
                      <a:r>
                        <a:rPr lang="en-US" sz="1400" b="0" i="0" u="none" strike="noStrike" cap="none" dirty="0">
                          <a:solidFill>
                            <a:srgbClr val="000000"/>
                          </a:solidFill>
                          <a:effectLst/>
                          <a:latin typeface="Arial"/>
                          <a:ea typeface="Arial"/>
                          <a:cs typeface="Arial"/>
                          <a:sym typeface="Arial"/>
                        </a:rPr>
                        <a:t>0.047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534886815"/>
                  </a:ext>
                </a:extLst>
              </a:tr>
              <a:tr h="300681">
                <a:tc>
                  <a:txBody>
                    <a:bodyPr/>
                    <a:lstStyle/>
                    <a:p>
                      <a:r>
                        <a:rPr lang="en-US" dirty="0">
                          <a:latin typeface="Source Sans Pro" panose="020B0503030403020204" pitchFamily="34" charset="0"/>
                          <a:ea typeface="Source Sans Pro" panose="020B0503030403020204" pitchFamily="34" charset="0"/>
                        </a:rPr>
                        <a:t>other (zip codes)</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916036820"/>
                  </a:ext>
                </a:extLst>
              </a:tr>
            </a:tbl>
          </a:graphicData>
        </a:graphic>
      </p:graphicFrame>
    </p:spTree>
    <p:extLst>
      <p:ext uri="{BB962C8B-B14F-4D97-AF65-F5344CB8AC3E}">
        <p14:creationId xmlns:p14="http://schemas.microsoft.com/office/powerpoint/2010/main" val="195721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57550" y="347671"/>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Credits:</a:t>
            </a:r>
          </a:p>
        </p:txBody>
      </p:sp>
      <p:sp>
        <p:nvSpPr>
          <p:cNvPr id="4" name="Google Shape;98;p15">
            <a:extLst>
              <a:ext uri="{FF2B5EF4-FFF2-40B4-BE49-F238E27FC236}">
                <a16:creationId xmlns:a16="http://schemas.microsoft.com/office/drawing/2014/main" id="{BA0DCA3E-58F2-6949-9FBE-048BD260B87A}"/>
              </a:ext>
            </a:extLst>
          </p:cNvPr>
          <p:cNvSpPr txBox="1">
            <a:spLocks/>
          </p:cNvSpPr>
          <p:nvPr/>
        </p:nvSpPr>
        <p:spPr>
          <a:xfrm>
            <a:off x="683414" y="977119"/>
            <a:ext cx="7903036" cy="3402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lnSpc>
                <a:spcPct val="150000"/>
              </a:lnSpc>
              <a:spcBef>
                <a:spcPts val="0"/>
              </a:spcBef>
              <a:buClr>
                <a:schemeClr val="accent2">
                  <a:lumMod val="60000"/>
                  <a:lumOff val="40000"/>
                </a:schemeClr>
              </a:buClr>
              <a:buSzPct val="100000"/>
              <a:buFontTx/>
              <a:buChar char="◎"/>
            </a:pPr>
            <a:r>
              <a:rPr lang="en-US" sz="1400" dirty="0">
                <a:solidFill>
                  <a:schemeClr val="tx1"/>
                </a:solidFill>
                <a:latin typeface="+mj-lt"/>
              </a:rPr>
              <a:t>www.redfin.com</a:t>
            </a:r>
          </a:p>
          <a:p>
            <a:pPr marL="342900" lvl="0" indent="-342900">
              <a:lnSpc>
                <a:spcPct val="150000"/>
              </a:lnSpc>
              <a:spcBef>
                <a:spcPts val="0"/>
              </a:spcBef>
              <a:buClr>
                <a:srgbClr val="0053A3">
                  <a:lumMod val="60000"/>
                  <a:lumOff val="40000"/>
                </a:srgbClr>
              </a:buClr>
              <a:buSzTx/>
              <a:buFontTx/>
              <a:buChar char="◎"/>
            </a:pPr>
            <a:r>
              <a:rPr lang="en-US" sz="1400" dirty="0" err="1">
                <a:solidFill>
                  <a:schemeClr val="tx1"/>
                </a:solidFill>
                <a:latin typeface="+mj-lt"/>
                <a:cs typeface="Arial"/>
                <a:sym typeface="Arial"/>
              </a:rPr>
              <a:t>www.slidescarnival.com</a:t>
            </a:r>
            <a:endParaRPr lang="en-US" sz="1400" dirty="0">
              <a:solidFill>
                <a:schemeClr val="tx1"/>
              </a:solidFill>
              <a:latin typeface="+mj-lt"/>
              <a:cs typeface="Arial"/>
              <a:sym typeface="Arial"/>
            </a:endParaRP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https://en.wikipedia.org/wiki/Scikit-learn</a:t>
            </a:r>
          </a:p>
          <a:p>
            <a:pPr marL="342900" indent="-342900">
              <a:lnSpc>
                <a:spcPct val="150000"/>
              </a:lnSpc>
              <a:spcBef>
                <a:spcPts val="0"/>
              </a:spcBef>
              <a:buClr>
                <a:srgbClr val="0053A3">
                  <a:lumMod val="60000"/>
                  <a:lumOff val="40000"/>
                </a:srgbClr>
              </a:buClr>
              <a:buSzTx/>
              <a:buFontTx/>
              <a:buChar char="◎"/>
            </a:pPr>
            <a:r>
              <a:rPr lang="en-US" sz="1400" dirty="0">
                <a:solidFill>
                  <a:schemeClr val="tx1"/>
                </a:solidFill>
              </a:rPr>
              <a:t>https://</a:t>
            </a:r>
            <a:r>
              <a:rPr lang="en-US" sz="1400" dirty="0" err="1">
                <a:solidFill>
                  <a:schemeClr val="tx1"/>
                </a:solidFill>
              </a:rPr>
              <a:t>medium.com</a:t>
            </a:r>
            <a:r>
              <a:rPr lang="en-US" sz="1400" dirty="0">
                <a:solidFill>
                  <a:schemeClr val="tx1"/>
                </a:solidFill>
              </a:rPr>
              <a:t>/cs-note/web-crawling-by-using-selenium-python-3-4fff0bdb4c65 </a:t>
            </a:r>
            <a:endParaRPr lang="en-US" sz="1400" dirty="0">
              <a:solidFill>
                <a:schemeClr val="tx1"/>
              </a:solidFill>
              <a:latin typeface="+mj-lt"/>
            </a:endParaRP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https://missionlocal.org/san-francisco-restaurant-health-inspections/</a:t>
            </a: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https://therealdeal.com/tristate/2020/04/01/greenwich-mansion-with-loads-of-privacy-seeks-10m/</a:t>
            </a:r>
          </a:p>
          <a:p>
            <a:pPr marL="342900" lvl="0" indent="-342900">
              <a:lnSpc>
                <a:spcPct val="150000"/>
              </a:lnSpc>
              <a:spcBef>
                <a:spcPts val="0"/>
              </a:spcBef>
              <a:buClr>
                <a:srgbClr val="0053A3">
                  <a:lumMod val="60000"/>
                  <a:lumOff val="40000"/>
                </a:srgbClr>
              </a:buClr>
              <a:buSzTx/>
              <a:buFontTx/>
              <a:buChar char="◎"/>
            </a:pPr>
            <a:endParaRPr lang="en-US" sz="1400" dirty="0">
              <a:solidFill>
                <a:schemeClr val="tx1"/>
              </a:solidFill>
              <a:latin typeface="+mj-lt"/>
            </a:endParaRPr>
          </a:p>
          <a:p>
            <a:pPr marL="342900" indent="-342900">
              <a:spcBef>
                <a:spcPts val="0"/>
              </a:spcBef>
              <a:buFontTx/>
              <a:buChar char="◎"/>
            </a:pPr>
            <a:endParaRPr lang="en-US" sz="1400" dirty="0">
              <a:solidFill>
                <a:srgbClr val="0070C0"/>
              </a:solidFill>
            </a:endParaRPr>
          </a:p>
          <a:p>
            <a:pPr marL="342900" indent="-342900">
              <a:spcBef>
                <a:spcPts val="0"/>
              </a:spcBef>
              <a:buFontTx/>
              <a:buChar char="◎"/>
            </a:pPr>
            <a:endParaRPr lang="en-US" sz="1400" dirty="0">
              <a:solidFill>
                <a:srgbClr val="0070C0"/>
              </a:solidFill>
            </a:endParaRPr>
          </a:p>
        </p:txBody>
      </p:sp>
    </p:spTree>
    <p:extLst>
      <p:ext uri="{BB962C8B-B14F-4D97-AF65-F5344CB8AC3E}">
        <p14:creationId xmlns:p14="http://schemas.microsoft.com/office/powerpoint/2010/main" val="3924240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le 2">
            <a:extLst>
              <a:ext uri="{FF2B5EF4-FFF2-40B4-BE49-F238E27FC236}">
                <a16:creationId xmlns:a16="http://schemas.microsoft.com/office/drawing/2014/main" id="{0DFFD985-25EE-CD49-8422-BDD86F25F42B}"/>
              </a:ext>
            </a:extLst>
          </p:cNvPr>
          <p:cNvSpPr>
            <a:spLocks noGrp="1"/>
          </p:cNvSpPr>
          <p:nvPr>
            <p:ph type="title"/>
          </p:nvPr>
        </p:nvSpPr>
        <p:spPr>
          <a:xfrm>
            <a:off x="698685" y="349814"/>
            <a:ext cx="7459353" cy="702600"/>
          </a:xfrm>
        </p:spPr>
        <p:txBody>
          <a:bodyPr/>
          <a:lstStyle/>
          <a:p>
            <a:r>
              <a:rPr lang="en-US" sz="3200" b="1" dirty="0"/>
              <a:t>Motivation:</a:t>
            </a:r>
          </a:p>
        </p:txBody>
      </p:sp>
      <p:sp>
        <p:nvSpPr>
          <p:cNvPr id="10" name="Google Shape;98;p15">
            <a:extLst>
              <a:ext uri="{FF2B5EF4-FFF2-40B4-BE49-F238E27FC236}">
                <a16:creationId xmlns:a16="http://schemas.microsoft.com/office/drawing/2014/main" id="{FE8E6667-E3AB-3745-842C-2F05EF61D3CB}"/>
              </a:ext>
            </a:extLst>
          </p:cNvPr>
          <p:cNvSpPr txBox="1">
            <a:spLocks/>
          </p:cNvSpPr>
          <p:nvPr/>
        </p:nvSpPr>
        <p:spPr>
          <a:xfrm>
            <a:off x="698685" y="943589"/>
            <a:ext cx="7459353" cy="2076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None/>
            </a:pPr>
            <a:r>
              <a:rPr lang="en-US" sz="2800" dirty="0"/>
              <a:t>San Francisco has attracted talent from all over the United States. Some may come and go, but there are many that love the city enough to consider buying a home and staying long-term. </a:t>
            </a:r>
          </a:p>
        </p:txBody>
      </p:sp>
      <p:sp>
        <p:nvSpPr>
          <p:cNvPr id="12" name="Google Shape;98;p15">
            <a:extLst>
              <a:ext uri="{FF2B5EF4-FFF2-40B4-BE49-F238E27FC236}">
                <a16:creationId xmlns:a16="http://schemas.microsoft.com/office/drawing/2014/main" id="{E3AF0BF7-F911-C749-96D5-0D3D8584669D}"/>
              </a:ext>
            </a:extLst>
          </p:cNvPr>
          <p:cNvSpPr txBox="1">
            <a:spLocks/>
          </p:cNvSpPr>
          <p:nvPr/>
        </p:nvSpPr>
        <p:spPr>
          <a:xfrm>
            <a:off x="985962" y="2951706"/>
            <a:ext cx="6384898" cy="172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400" dirty="0">
                <a:solidFill>
                  <a:schemeClr val="bg2">
                    <a:lumMod val="20000"/>
                    <a:lumOff val="80000"/>
                  </a:schemeClr>
                </a:solidFill>
              </a:rPr>
              <a:t>Is this a good time to buy a home?</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What type of property could we afford?</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Which neighborhood is the most affordable?</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What price should we offer?</a:t>
            </a:r>
          </a:p>
          <a:p>
            <a:pPr marL="0" indent="0">
              <a:spcBef>
                <a:spcPts val="0"/>
              </a:spcBef>
              <a:buNone/>
            </a:pPr>
            <a:r>
              <a:rPr lang="en-US" sz="2400" dirty="0">
                <a:solidFill>
                  <a:schemeClr val="bg2">
                    <a:lumMod val="20000"/>
                    <a:lumOff val="80000"/>
                  </a:schemeClr>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Title 2">
            <a:extLst>
              <a:ext uri="{FF2B5EF4-FFF2-40B4-BE49-F238E27FC236}">
                <a16:creationId xmlns:a16="http://schemas.microsoft.com/office/drawing/2014/main" id="{0DFFD985-25EE-CD49-8422-BDD86F25F42B}"/>
              </a:ext>
            </a:extLst>
          </p:cNvPr>
          <p:cNvSpPr>
            <a:spLocks noGrp="1"/>
          </p:cNvSpPr>
          <p:nvPr>
            <p:ph type="title"/>
          </p:nvPr>
        </p:nvSpPr>
        <p:spPr>
          <a:xfrm>
            <a:off x="698685" y="349814"/>
            <a:ext cx="7459353" cy="702600"/>
          </a:xfrm>
        </p:spPr>
        <p:txBody>
          <a:bodyPr/>
          <a:lstStyle/>
          <a:p>
            <a:r>
              <a:rPr lang="en-US" sz="3200" b="1" dirty="0"/>
              <a:t>Motivation:</a:t>
            </a:r>
          </a:p>
        </p:txBody>
      </p:sp>
      <p:sp>
        <p:nvSpPr>
          <p:cNvPr id="10" name="Google Shape;98;p15">
            <a:extLst>
              <a:ext uri="{FF2B5EF4-FFF2-40B4-BE49-F238E27FC236}">
                <a16:creationId xmlns:a16="http://schemas.microsoft.com/office/drawing/2014/main" id="{FE8E6667-E3AB-3745-842C-2F05EF61D3CB}"/>
              </a:ext>
            </a:extLst>
          </p:cNvPr>
          <p:cNvSpPr txBox="1">
            <a:spLocks/>
          </p:cNvSpPr>
          <p:nvPr/>
        </p:nvSpPr>
        <p:spPr>
          <a:xfrm>
            <a:off x="698685" y="943589"/>
            <a:ext cx="7459353" cy="2076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None/>
            </a:pPr>
            <a:r>
              <a:rPr lang="en-US" sz="2800" dirty="0">
                <a:solidFill>
                  <a:schemeClr val="tx1">
                    <a:lumMod val="10000"/>
                    <a:lumOff val="90000"/>
                  </a:schemeClr>
                </a:solidFill>
              </a:rPr>
              <a:t>San Francisco has attracted talent from all over the United States. Some may come and go, but there are many that love the city enough to consider buying a house and staying long-term. </a:t>
            </a:r>
          </a:p>
        </p:txBody>
      </p:sp>
      <p:sp>
        <p:nvSpPr>
          <p:cNvPr id="12" name="Google Shape;98;p15">
            <a:extLst>
              <a:ext uri="{FF2B5EF4-FFF2-40B4-BE49-F238E27FC236}">
                <a16:creationId xmlns:a16="http://schemas.microsoft.com/office/drawing/2014/main" id="{E3AF0BF7-F911-C749-96D5-0D3D8584669D}"/>
              </a:ext>
            </a:extLst>
          </p:cNvPr>
          <p:cNvSpPr txBox="1">
            <a:spLocks/>
          </p:cNvSpPr>
          <p:nvPr/>
        </p:nvSpPr>
        <p:spPr>
          <a:xfrm>
            <a:off x="985962" y="2951706"/>
            <a:ext cx="6384898" cy="172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400" dirty="0"/>
              <a:t>Is this a good time to buy a home?</a:t>
            </a:r>
          </a:p>
          <a:p>
            <a:pPr marL="342900" indent="-342900">
              <a:spcBef>
                <a:spcPts val="0"/>
              </a:spcBef>
              <a:buClr>
                <a:schemeClr val="accent2">
                  <a:lumMod val="60000"/>
                  <a:lumOff val="40000"/>
                </a:schemeClr>
              </a:buClr>
            </a:pPr>
            <a:r>
              <a:rPr lang="en-US" sz="2400" dirty="0"/>
              <a:t>What type of property could we afford?</a:t>
            </a:r>
          </a:p>
          <a:p>
            <a:pPr marL="342900" indent="-342900">
              <a:spcBef>
                <a:spcPts val="0"/>
              </a:spcBef>
              <a:buClr>
                <a:schemeClr val="accent2">
                  <a:lumMod val="60000"/>
                  <a:lumOff val="40000"/>
                </a:schemeClr>
              </a:buClr>
            </a:pPr>
            <a:r>
              <a:rPr lang="en-US" sz="2400" dirty="0"/>
              <a:t>Which neighborhood is the most affordable?</a:t>
            </a:r>
          </a:p>
          <a:p>
            <a:pPr marL="342900" indent="-342900">
              <a:spcBef>
                <a:spcPts val="0"/>
              </a:spcBef>
              <a:buClr>
                <a:schemeClr val="accent2">
                  <a:lumMod val="60000"/>
                  <a:lumOff val="40000"/>
                </a:schemeClr>
              </a:buClr>
            </a:pPr>
            <a:r>
              <a:rPr lang="en-US" sz="2400" dirty="0"/>
              <a:t>What price should we offer?</a:t>
            </a:r>
          </a:p>
          <a:p>
            <a:pPr marL="0" indent="0">
              <a:spcBef>
                <a:spcPts val="0"/>
              </a:spcBef>
              <a:buNone/>
            </a:pPr>
            <a:r>
              <a:rPr lang="en-US" sz="2400" dirty="0"/>
              <a:t> </a:t>
            </a:r>
          </a:p>
        </p:txBody>
      </p:sp>
    </p:spTree>
    <p:extLst>
      <p:ext uri="{BB962C8B-B14F-4D97-AF65-F5344CB8AC3E}">
        <p14:creationId xmlns:p14="http://schemas.microsoft.com/office/powerpoint/2010/main" val="159597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itle 2">
            <a:extLst>
              <a:ext uri="{FF2B5EF4-FFF2-40B4-BE49-F238E27FC236}">
                <a16:creationId xmlns:a16="http://schemas.microsoft.com/office/drawing/2014/main" id="{6C9508E5-6A8F-4E42-8377-1922FE6EC2C1}"/>
              </a:ext>
            </a:extLst>
          </p:cNvPr>
          <p:cNvSpPr txBox="1">
            <a:spLocks/>
          </p:cNvSpPr>
          <p:nvPr/>
        </p:nvSpPr>
        <p:spPr>
          <a:xfrm>
            <a:off x="821849" y="484725"/>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Method:</a:t>
            </a:r>
          </a:p>
        </p:txBody>
      </p:sp>
      <p:pic>
        <p:nvPicPr>
          <p:cNvPr id="5" name="Picture 4" descr="Text, logo&#10;&#10;Description automatically generated">
            <a:extLst>
              <a:ext uri="{FF2B5EF4-FFF2-40B4-BE49-F238E27FC236}">
                <a16:creationId xmlns:a16="http://schemas.microsoft.com/office/drawing/2014/main" id="{975171B7-65C5-F249-8B6B-6D9E44572A18}"/>
              </a:ext>
            </a:extLst>
          </p:cNvPr>
          <p:cNvPicPr>
            <a:picLocks noChangeAspect="1"/>
          </p:cNvPicPr>
          <p:nvPr/>
        </p:nvPicPr>
        <p:blipFill>
          <a:blip r:embed="rId4"/>
          <a:stretch>
            <a:fillRect/>
          </a:stretch>
        </p:blipFill>
        <p:spPr>
          <a:xfrm>
            <a:off x="5217058" y="3161121"/>
            <a:ext cx="1524000" cy="1524000"/>
          </a:xfrm>
          <a:prstGeom prst="rect">
            <a:avLst/>
          </a:prstGeom>
        </p:spPr>
      </p:pic>
      <p:pic>
        <p:nvPicPr>
          <p:cNvPr id="7" name="Picture 6" descr="Logo, icon&#10;&#10;Description automatically generated">
            <a:extLst>
              <a:ext uri="{FF2B5EF4-FFF2-40B4-BE49-F238E27FC236}">
                <a16:creationId xmlns:a16="http://schemas.microsoft.com/office/drawing/2014/main" id="{199BA5B2-7569-6B47-9E72-7B3BDC3A17D6}"/>
              </a:ext>
            </a:extLst>
          </p:cNvPr>
          <p:cNvPicPr>
            <a:picLocks noChangeAspect="1"/>
          </p:cNvPicPr>
          <p:nvPr/>
        </p:nvPicPr>
        <p:blipFill>
          <a:blip r:embed="rId5"/>
          <a:stretch>
            <a:fillRect/>
          </a:stretch>
        </p:blipFill>
        <p:spPr>
          <a:xfrm>
            <a:off x="1336144" y="1195874"/>
            <a:ext cx="2540000" cy="1427480"/>
          </a:xfrm>
          <a:prstGeom prst="rect">
            <a:avLst/>
          </a:prstGeom>
        </p:spPr>
      </p:pic>
      <p:pic>
        <p:nvPicPr>
          <p:cNvPr id="11" name="Picture 10" descr="A picture containing circle&#10;&#10;Description automatically generated">
            <a:extLst>
              <a:ext uri="{FF2B5EF4-FFF2-40B4-BE49-F238E27FC236}">
                <a16:creationId xmlns:a16="http://schemas.microsoft.com/office/drawing/2014/main" id="{668ABE34-9495-184C-8976-88971067EAF1}"/>
              </a:ext>
            </a:extLst>
          </p:cNvPr>
          <p:cNvPicPr>
            <a:picLocks noChangeAspect="1"/>
          </p:cNvPicPr>
          <p:nvPr/>
        </p:nvPicPr>
        <p:blipFill>
          <a:blip r:embed="rId6"/>
          <a:stretch>
            <a:fillRect/>
          </a:stretch>
        </p:blipFill>
        <p:spPr>
          <a:xfrm>
            <a:off x="1336144" y="3334982"/>
            <a:ext cx="2194560" cy="1181862"/>
          </a:xfrm>
          <a:prstGeom prst="rect">
            <a:avLst/>
          </a:prstGeom>
        </p:spPr>
      </p:pic>
      <p:pic>
        <p:nvPicPr>
          <p:cNvPr id="13" name="Picture 12" descr="Icon&#10;&#10;Description automatically generated">
            <a:extLst>
              <a:ext uri="{FF2B5EF4-FFF2-40B4-BE49-F238E27FC236}">
                <a16:creationId xmlns:a16="http://schemas.microsoft.com/office/drawing/2014/main" id="{00FF0291-CFA9-4649-BA6F-8081A131289C}"/>
              </a:ext>
            </a:extLst>
          </p:cNvPr>
          <p:cNvPicPr>
            <a:picLocks noChangeAspect="1"/>
          </p:cNvPicPr>
          <p:nvPr/>
        </p:nvPicPr>
        <p:blipFill>
          <a:blip r:embed="rId7"/>
          <a:stretch>
            <a:fillRect/>
          </a:stretch>
        </p:blipFill>
        <p:spPr>
          <a:xfrm>
            <a:off x="5217058" y="1007285"/>
            <a:ext cx="1463040" cy="1463040"/>
          </a:xfrm>
          <a:prstGeom prst="rect">
            <a:avLst/>
          </a:prstGeom>
        </p:spPr>
      </p:pic>
      <p:sp>
        <p:nvSpPr>
          <p:cNvPr id="14" name="Right Arrow 13">
            <a:extLst>
              <a:ext uri="{FF2B5EF4-FFF2-40B4-BE49-F238E27FC236}">
                <a16:creationId xmlns:a16="http://schemas.microsoft.com/office/drawing/2014/main" id="{E9EAF0C9-8490-144F-AD06-630504A34DA3}"/>
              </a:ext>
            </a:extLst>
          </p:cNvPr>
          <p:cNvSpPr/>
          <p:nvPr/>
        </p:nvSpPr>
        <p:spPr>
          <a:xfrm>
            <a:off x="3913632" y="1691803"/>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E258A8E-8F99-0741-89B6-3A5E94A4FBF7}"/>
              </a:ext>
            </a:extLst>
          </p:cNvPr>
          <p:cNvSpPr/>
          <p:nvPr/>
        </p:nvSpPr>
        <p:spPr>
          <a:xfrm rot="5400000">
            <a:off x="5750458" y="2578827"/>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8AEB4E96-04D7-EB40-B9AA-E36D0CFE8ED5}"/>
              </a:ext>
            </a:extLst>
          </p:cNvPr>
          <p:cNvSpPr/>
          <p:nvPr/>
        </p:nvSpPr>
        <p:spPr>
          <a:xfrm rot="10800000">
            <a:off x="4105656" y="3683597"/>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756059" y="217216"/>
            <a:ext cx="7270499"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Price stabilized in the past year</a:t>
            </a:r>
          </a:p>
        </p:txBody>
      </p:sp>
      <p:pic>
        <p:nvPicPr>
          <p:cNvPr id="7" name="Graphic 6">
            <a:extLst>
              <a:ext uri="{FF2B5EF4-FFF2-40B4-BE49-F238E27FC236}">
                <a16:creationId xmlns:a16="http://schemas.microsoft.com/office/drawing/2014/main" id="{8B5B9FFA-D7B4-674A-A166-30A8AD383DA3}"/>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790348" y="573932"/>
            <a:ext cx="5029200" cy="4389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69994" y="314496"/>
            <a:ext cx="7659606"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Size of a property really matters</a:t>
            </a:r>
          </a:p>
        </p:txBody>
      </p:sp>
      <p:pic>
        <p:nvPicPr>
          <p:cNvPr id="12" name="Picture 11" descr="A picture containing grass, sky, outdoor, field&#10;&#10;Description automatically generated">
            <a:extLst>
              <a:ext uri="{FF2B5EF4-FFF2-40B4-BE49-F238E27FC236}">
                <a16:creationId xmlns:a16="http://schemas.microsoft.com/office/drawing/2014/main" id="{315B4B22-E6B4-874F-A0D3-D4CA8216B838}"/>
              </a:ext>
            </a:extLst>
          </p:cNvPr>
          <p:cNvPicPr>
            <a:picLocks noChangeAspect="1"/>
          </p:cNvPicPr>
          <p:nvPr/>
        </p:nvPicPr>
        <p:blipFill rotWithShape="1">
          <a:blip r:embed="rId3"/>
          <a:srcRect t="-2" b="16311"/>
          <a:stretch/>
        </p:blipFill>
        <p:spPr>
          <a:xfrm>
            <a:off x="569994" y="1658040"/>
            <a:ext cx="4139692" cy="2151473"/>
          </a:xfrm>
          <a:prstGeom prst="rect">
            <a:avLst/>
          </a:prstGeom>
        </p:spPr>
      </p:pic>
      <p:grpSp>
        <p:nvGrpSpPr>
          <p:cNvPr id="2" name="Group 1">
            <a:extLst>
              <a:ext uri="{FF2B5EF4-FFF2-40B4-BE49-F238E27FC236}">
                <a16:creationId xmlns:a16="http://schemas.microsoft.com/office/drawing/2014/main" id="{FC1640ED-7537-2544-AB3F-9B29DC694239}"/>
              </a:ext>
            </a:extLst>
          </p:cNvPr>
          <p:cNvGrpSpPr/>
          <p:nvPr/>
        </p:nvGrpSpPr>
        <p:grpSpPr>
          <a:xfrm>
            <a:off x="4728556" y="1325600"/>
            <a:ext cx="4224528" cy="2816352"/>
            <a:chOff x="4728556" y="1325600"/>
            <a:chExt cx="4224528" cy="2816352"/>
          </a:xfrm>
        </p:grpSpPr>
        <p:pic>
          <p:nvPicPr>
            <p:cNvPr id="16" name="Graphic 15">
              <a:extLst>
                <a:ext uri="{FF2B5EF4-FFF2-40B4-BE49-F238E27FC236}">
                  <a16:creationId xmlns:a16="http://schemas.microsoft.com/office/drawing/2014/main" id="{58FCE2FE-122B-1E48-9EA9-7E2820A84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8556" y="1325600"/>
              <a:ext cx="4224528" cy="2816352"/>
            </a:xfrm>
            <a:prstGeom prst="rect">
              <a:avLst/>
            </a:prstGeom>
          </p:spPr>
        </p:pic>
        <p:sp>
          <p:nvSpPr>
            <p:cNvPr id="19" name="Oval 18">
              <a:extLst>
                <a:ext uri="{FF2B5EF4-FFF2-40B4-BE49-F238E27FC236}">
                  <a16:creationId xmlns:a16="http://schemas.microsoft.com/office/drawing/2014/main" id="{5AE1ABD6-0AB9-F147-8BAB-052555F553C6}"/>
                </a:ext>
              </a:extLst>
            </p:cNvPr>
            <p:cNvSpPr>
              <a:spLocks noChangeAspect="1"/>
            </p:cNvSpPr>
            <p:nvPr/>
          </p:nvSpPr>
          <p:spPr>
            <a:xfrm>
              <a:off x="6503789" y="1596048"/>
              <a:ext cx="540024" cy="4929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9148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95050" y="273005"/>
            <a:ext cx="8083684" cy="11180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200" b="1" dirty="0"/>
              <a:t>Some areas are more affordable than the others</a:t>
            </a:r>
          </a:p>
        </p:txBody>
      </p:sp>
      <p:grpSp>
        <p:nvGrpSpPr>
          <p:cNvPr id="12" name="Group 11">
            <a:extLst>
              <a:ext uri="{FF2B5EF4-FFF2-40B4-BE49-F238E27FC236}">
                <a16:creationId xmlns:a16="http://schemas.microsoft.com/office/drawing/2014/main" id="{76420F57-FB2B-F74D-8A7D-D8DED6AFD28B}"/>
              </a:ext>
            </a:extLst>
          </p:cNvPr>
          <p:cNvGrpSpPr/>
          <p:nvPr/>
        </p:nvGrpSpPr>
        <p:grpSpPr>
          <a:xfrm>
            <a:off x="4658842" y="1375247"/>
            <a:ext cx="3846463" cy="3119958"/>
            <a:chOff x="4658842" y="1375247"/>
            <a:chExt cx="3846463" cy="3119958"/>
          </a:xfrm>
        </p:grpSpPr>
        <p:pic>
          <p:nvPicPr>
            <p:cNvPr id="23" name="Picture 22" descr="Map&#10;&#10;Description automatically generated">
              <a:extLst>
                <a:ext uri="{FF2B5EF4-FFF2-40B4-BE49-F238E27FC236}">
                  <a16:creationId xmlns:a16="http://schemas.microsoft.com/office/drawing/2014/main" id="{3969D868-05DB-6048-ACCB-FF33226DD27C}"/>
                </a:ext>
              </a:extLst>
            </p:cNvPr>
            <p:cNvPicPr>
              <a:picLocks noChangeAspect="1"/>
            </p:cNvPicPr>
            <p:nvPr/>
          </p:nvPicPr>
          <p:blipFill rotWithShape="1">
            <a:blip r:embed="rId3"/>
            <a:srcRect l="4662" t="14390" r="20407" b="466"/>
            <a:stretch/>
          </p:blipFill>
          <p:spPr>
            <a:xfrm>
              <a:off x="4658842" y="1375247"/>
              <a:ext cx="3846463" cy="3119958"/>
            </a:xfrm>
            <a:prstGeom prst="rect">
              <a:avLst/>
            </a:prstGeom>
          </p:spPr>
        </p:pic>
        <p:sp>
          <p:nvSpPr>
            <p:cNvPr id="25" name="Frame 24">
              <a:extLst>
                <a:ext uri="{FF2B5EF4-FFF2-40B4-BE49-F238E27FC236}">
                  <a16:creationId xmlns:a16="http://schemas.microsoft.com/office/drawing/2014/main" id="{340A6DD4-ACE5-714A-9BFA-42440F25ECB1}"/>
                </a:ext>
              </a:extLst>
            </p:cNvPr>
            <p:cNvSpPr/>
            <p:nvPr/>
          </p:nvSpPr>
          <p:spPr>
            <a:xfrm>
              <a:off x="7342436" y="3593155"/>
              <a:ext cx="731520" cy="457200"/>
            </a:xfrm>
            <a:prstGeom prst="frame">
              <a:avLst/>
            </a:prstGeom>
            <a:solidFill>
              <a:srgbClr val="FF00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1A50B905-FD4D-1846-AC2C-B18ED8FD2FF0}"/>
              </a:ext>
            </a:extLst>
          </p:cNvPr>
          <p:cNvGrpSpPr/>
          <p:nvPr/>
        </p:nvGrpSpPr>
        <p:grpSpPr>
          <a:xfrm>
            <a:off x="452076" y="1201612"/>
            <a:ext cx="4096512" cy="3623830"/>
            <a:chOff x="452076" y="1201612"/>
            <a:chExt cx="4096512" cy="3623830"/>
          </a:xfrm>
        </p:grpSpPr>
        <p:pic>
          <p:nvPicPr>
            <p:cNvPr id="7" name="Graphic 6">
              <a:extLst>
                <a:ext uri="{FF2B5EF4-FFF2-40B4-BE49-F238E27FC236}">
                  <a16:creationId xmlns:a16="http://schemas.microsoft.com/office/drawing/2014/main" id="{AEBAD32B-14BF-4744-A28E-9AB5627E82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076" y="1201612"/>
              <a:ext cx="4096512" cy="3511296"/>
            </a:xfrm>
            <a:prstGeom prst="rect">
              <a:avLst/>
            </a:prstGeom>
          </p:spPr>
        </p:pic>
        <p:sp>
          <p:nvSpPr>
            <p:cNvPr id="15" name="TextBox 14">
              <a:extLst>
                <a:ext uri="{FF2B5EF4-FFF2-40B4-BE49-F238E27FC236}">
                  <a16:creationId xmlns:a16="http://schemas.microsoft.com/office/drawing/2014/main" id="{660B1CDA-A902-8E4B-B0AA-38F394201B0E}"/>
                </a:ext>
              </a:extLst>
            </p:cNvPr>
            <p:cNvSpPr txBox="1"/>
            <p:nvPr/>
          </p:nvSpPr>
          <p:spPr>
            <a:xfrm>
              <a:off x="2839369" y="4517665"/>
              <a:ext cx="572593" cy="307777"/>
            </a:xfrm>
            <a:prstGeom prst="rect">
              <a:avLst/>
            </a:prstGeom>
            <a:noFill/>
          </p:spPr>
          <p:txBody>
            <a:bodyPr wrap="none" rtlCol="0">
              <a:spAutoFit/>
            </a:bodyPr>
            <a:lstStyle/>
            <a:p>
              <a:r>
                <a:rPr lang="en-US" dirty="0">
                  <a:solidFill>
                    <a:srgbClr val="FF0000"/>
                  </a:solidFill>
                </a:rPr>
                <a:t>949k</a:t>
              </a:r>
            </a:p>
          </p:txBody>
        </p:sp>
      </p:grpSp>
      <p:sp>
        <p:nvSpPr>
          <p:cNvPr id="13" name="Rectangle 12">
            <a:extLst>
              <a:ext uri="{FF2B5EF4-FFF2-40B4-BE49-F238E27FC236}">
                <a16:creationId xmlns:a16="http://schemas.microsoft.com/office/drawing/2014/main" id="{F9974883-1306-314F-8C36-240913C74B85}"/>
              </a:ext>
            </a:extLst>
          </p:cNvPr>
          <p:cNvSpPr/>
          <p:nvPr/>
        </p:nvSpPr>
        <p:spPr>
          <a:xfrm>
            <a:off x="2996585" y="3382177"/>
            <a:ext cx="231357" cy="9144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62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38396" y="316136"/>
            <a:ext cx="822622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Condo is the most affordable option</a:t>
            </a:r>
          </a:p>
        </p:txBody>
      </p:sp>
      <p:grpSp>
        <p:nvGrpSpPr>
          <p:cNvPr id="7" name="Group 6">
            <a:extLst>
              <a:ext uri="{FF2B5EF4-FFF2-40B4-BE49-F238E27FC236}">
                <a16:creationId xmlns:a16="http://schemas.microsoft.com/office/drawing/2014/main" id="{56044091-C56D-D94A-B1D0-DED3B84F7CDD}"/>
              </a:ext>
            </a:extLst>
          </p:cNvPr>
          <p:cNvGrpSpPr/>
          <p:nvPr/>
        </p:nvGrpSpPr>
        <p:grpSpPr>
          <a:xfrm>
            <a:off x="1937408" y="1157873"/>
            <a:ext cx="4937760" cy="3291840"/>
            <a:chOff x="1937408" y="1157873"/>
            <a:chExt cx="4937760" cy="3291840"/>
          </a:xfrm>
        </p:grpSpPr>
        <p:pic>
          <p:nvPicPr>
            <p:cNvPr id="3" name="Graphic 2">
              <a:extLst>
                <a:ext uri="{FF2B5EF4-FFF2-40B4-BE49-F238E27FC236}">
                  <a16:creationId xmlns:a16="http://schemas.microsoft.com/office/drawing/2014/main" id="{03D8DD71-0600-8B45-B79F-FE702AFFD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7408" y="1157873"/>
              <a:ext cx="4937760" cy="3291840"/>
            </a:xfrm>
            <a:prstGeom prst="rect">
              <a:avLst/>
            </a:prstGeom>
          </p:spPr>
        </p:pic>
        <p:sp>
          <p:nvSpPr>
            <p:cNvPr id="6" name="Rectangle 5">
              <a:extLst>
                <a:ext uri="{FF2B5EF4-FFF2-40B4-BE49-F238E27FC236}">
                  <a16:creationId xmlns:a16="http://schemas.microsoft.com/office/drawing/2014/main" id="{E5DE1A9C-605A-C34C-BF44-93928D33DF48}"/>
                </a:ext>
              </a:extLst>
            </p:cNvPr>
            <p:cNvSpPr/>
            <p:nvPr/>
          </p:nvSpPr>
          <p:spPr>
            <a:xfrm>
              <a:off x="2633031" y="2588966"/>
              <a:ext cx="914400" cy="1718631"/>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775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22341" y="480224"/>
            <a:ext cx="822622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Condo is the most affordable option</a:t>
            </a:r>
          </a:p>
        </p:txBody>
      </p:sp>
      <p:grpSp>
        <p:nvGrpSpPr>
          <p:cNvPr id="22" name="Group 21">
            <a:extLst>
              <a:ext uri="{FF2B5EF4-FFF2-40B4-BE49-F238E27FC236}">
                <a16:creationId xmlns:a16="http://schemas.microsoft.com/office/drawing/2014/main" id="{93835F9A-D336-2C48-B972-43379BD8FE4D}"/>
              </a:ext>
            </a:extLst>
          </p:cNvPr>
          <p:cNvGrpSpPr>
            <a:grpSpLocks/>
          </p:cNvGrpSpPr>
          <p:nvPr/>
        </p:nvGrpSpPr>
        <p:grpSpPr>
          <a:xfrm>
            <a:off x="651922" y="1564559"/>
            <a:ext cx="7999171" cy="2194560"/>
            <a:chOff x="496450" y="1426885"/>
            <a:chExt cx="8512888" cy="2458050"/>
          </a:xfrm>
        </p:grpSpPr>
        <p:pic>
          <p:nvPicPr>
            <p:cNvPr id="3" name="Picture 2" descr="Icon&#10;&#10;Description automatically generated">
              <a:extLst>
                <a:ext uri="{FF2B5EF4-FFF2-40B4-BE49-F238E27FC236}">
                  <a16:creationId xmlns:a16="http://schemas.microsoft.com/office/drawing/2014/main" id="{8A55B22C-11DD-4843-9D4E-846DD69B80B0}"/>
                </a:ext>
              </a:extLst>
            </p:cNvPr>
            <p:cNvPicPr>
              <a:picLocks noChangeAspect="1"/>
            </p:cNvPicPr>
            <p:nvPr/>
          </p:nvPicPr>
          <p:blipFill>
            <a:blip r:embed="rId3"/>
            <a:stretch>
              <a:fillRect/>
            </a:stretch>
          </p:blipFill>
          <p:spPr>
            <a:xfrm>
              <a:off x="496450" y="1426885"/>
              <a:ext cx="1557528" cy="1635760"/>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391ADE24-5E5A-2443-BA35-CFAC3FB1D953}"/>
                </a:ext>
              </a:extLst>
            </p:cNvPr>
            <p:cNvPicPr>
              <a:picLocks noChangeAspect="1"/>
            </p:cNvPicPr>
            <p:nvPr/>
          </p:nvPicPr>
          <p:blipFill>
            <a:blip r:embed="rId4"/>
            <a:stretch>
              <a:fillRect/>
            </a:stretch>
          </p:blipFill>
          <p:spPr>
            <a:xfrm>
              <a:off x="4978126" y="1535808"/>
              <a:ext cx="1600200" cy="1600200"/>
            </a:xfrm>
            <a:prstGeom prst="rect">
              <a:avLst/>
            </a:prstGeom>
          </p:spPr>
        </p:pic>
        <p:pic>
          <p:nvPicPr>
            <p:cNvPr id="14" name="Picture 13" descr="Icon&#10;&#10;Description automatically generated">
              <a:extLst>
                <a:ext uri="{FF2B5EF4-FFF2-40B4-BE49-F238E27FC236}">
                  <a16:creationId xmlns:a16="http://schemas.microsoft.com/office/drawing/2014/main" id="{37126A44-23F1-064D-B245-AD91AF069075}"/>
                </a:ext>
              </a:extLst>
            </p:cNvPr>
            <p:cNvPicPr>
              <a:picLocks noChangeAspect="1"/>
            </p:cNvPicPr>
            <p:nvPr/>
          </p:nvPicPr>
          <p:blipFill>
            <a:blip r:embed="rId5"/>
            <a:stretch>
              <a:fillRect/>
            </a:stretch>
          </p:blipFill>
          <p:spPr>
            <a:xfrm>
              <a:off x="7204398" y="1579750"/>
              <a:ext cx="1452880" cy="1512316"/>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91B48F87-C2E8-9A4D-BCBF-0769D1708B87}"/>
                </a:ext>
              </a:extLst>
            </p:cNvPr>
            <p:cNvPicPr>
              <a:picLocks noChangeAspect="1"/>
            </p:cNvPicPr>
            <p:nvPr/>
          </p:nvPicPr>
          <p:blipFill>
            <a:blip r:embed="rId6"/>
            <a:stretch>
              <a:fillRect/>
            </a:stretch>
          </p:blipFill>
          <p:spPr>
            <a:xfrm>
              <a:off x="2697598" y="1426885"/>
              <a:ext cx="1732280" cy="1732280"/>
            </a:xfrm>
            <a:prstGeom prst="rect">
              <a:avLst/>
            </a:prstGeom>
          </p:spPr>
        </p:pic>
        <p:sp>
          <p:nvSpPr>
            <p:cNvPr id="17" name="Chevron 16">
              <a:extLst>
                <a:ext uri="{FF2B5EF4-FFF2-40B4-BE49-F238E27FC236}">
                  <a16:creationId xmlns:a16="http://schemas.microsoft.com/office/drawing/2014/main" id="{2C69BF65-FE5A-EB46-8B37-D5A0C19A66B7}"/>
                </a:ext>
              </a:extLst>
            </p:cNvPr>
            <p:cNvSpPr/>
            <p:nvPr/>
          </p:nvSpPr>
          <p:spPr>
            <a:xfrm>
              <a:off x="2127130"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a:extLst>
                <a:ext uri="{FF2B5EF4-FFF2-40B4-BE49-F238E27FC236}">
                  <a16:creationId xmlns:a16="http://schemas.microsoft.com/office/drawing/2014/main" id="{EF6ACED0-D1B8-5C42-879E-7F067149BF16}"/>
                </a:ext>
              </a:extLst>
            </p:cNvPr>
            <p:cNvSpPr/>
            <p:nvPr/>
          </p:nvSpPr>
          <p:spPr>
            <a:xfrm>
              <a:off x="4493494"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7E881AFD-AF7C-C040-808A-4343D11D20C2}"/>
                </a:ext>
              </a:extLst>
            </p:cNvPr>
            <p:cNvSpPr/>
            <p:nvPr/>
          </p:nvSpPr>
          <p:spPr>
            <a:xfrm>
              <a:off x="6641942"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4884549E-7199-B241-8BA1-14D05D1EE306}"/>
                </a:ext>
              </a:extLst>
            </p:cNvPr>
            <p:cNvSpPr txBox="1"/>
            <p:nvPr/>
          </p:nvSpPr>
          <p:spPr>
            <a:xfrm>
              <a:off x="758886" y="3159165"/>
              <a:ext cx="1227496"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House</a:t>
              </a:r>
            </a:p>
          </p:txBody>
        </p:sp>
        <p:sp>
          <p:nvSpPr>
            <p:cNvPr id="23" name="TextBox 22">
              <a:extLst>
                <a:ext uri="{FF2B5EF4-FFF2-40B4-BE49-F238E27FC236}">
                  <a16:creationId xmlns:a16="http://schemas.microsoft.com/office/drawing/2014/main" id="{A27D48AA-4753-4A4B-8EEB-9F5C9B10AC9C}"/>
                </a:ext>
              </a:extLst>
            </p:cNvPr>
            <p:cNvSpPr txBox="1"/>
            <p:nvPr/>
          </p:nvSpPr>
          <p:spPr>
            <a:xfrm>
              <a:off x="2733076" y="3187688"/>
              <a:ext cx="2074821"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Townhouse</a:t>
              </a:r>
            </a:p>
          </p:txBody>
        </p:sp>
        <p:sp>
          <p:nvSpPr>
            <p:cNvPr id="24" name="TextBox 23">
              <a:extLst>
                <a:ext uri="{FF2B5EF4-FFF2-40B4-BE49-F238E27FC236}">
                  <a16:creationId xmlns:a16="http://schemas.microsoft.com/office/drawing/2014/main" id="{70CF57F2-4D80-EF4C-9457-809612A28B82}"/>
                </a:ext>
              </a:extLst>
            </p:cNvPr>
            <p:cNvSpPr txBox="1"/>
            <p:nvPr/>
          </p:nvSpPr>
          <p:spPr>
            <a:xfrm>
              <a:off x="5261898" y="3187688"/>
              <a:ext cx="1256080"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Condo</a:t>
              </a:r>
            </a:p>
          </p:txBody>
        </p:sp>
        <p:sp>
          <p:nvSpPr>
            <p:cNvPr id="25" name="TextBox 24">
              <a:extLst>
                <a:ext uri="{FF2B5EF4-FFF2-40B4-BE49-F238E27FC236}">
                  <a16:creationId xmlns:a16="http://schemas.microsoft.com/office/drawing/2014/main" id="{C4BAB907-3917-FF42-885C-4E77A8C5B352}"/>
                </a:ext>
              </a:extLst>
            </p:cNvPr>
            <p:cNvSpPr txBox="1"/>
            <p:nvPr/>
          </p:nvSpPr>
          <p:spPr>
            <a:xfrm>
              <a:off x="7218320" y="3236329"/>
              <a:ext cx="1791018"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Multi-fam</a:t>
              </a:r>
            </a:p>
          </p:txBody>
        </p:sp>
      </p:grpSp>
    </p:spTree>
    <p:extLst>
      <p:ext uri="{BB962C8B-B14F-4D97-AF65-F5344CB8AC3E}">
        <p14:creationId xmlns:p14="http://schemas.microsoft.com/office/powerpoint/2010/main" val="3177236226"/>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TotalTime>
  <Words>1374</Words>
  <Application>Microsoft Macintosh PowerPoint</Application>
  <PresentationFormat>On-screen Show (16:9)</PresentationFormat>
  <Paragraphs>165</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Cambria Math</vt:lpstr>
      <vt:lpstr>Arial</vt:lpstr>
      <vt:lpstr>Roboto Slab</vt:lpstr>
      <vt:lpstr>Source Sans Pro</vt:lpstr>
      <vt:lpstr>Cordelia template</vt:lpstr>
      <vt:lpstr>Cost of a Home in San Francisco</vt:lpstr>
      <vt:lpstr>Motivation: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Conclusions:</vt:lpstr>
      <vt:lpstr>Thanks!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Sara Zong</cp:lastModifiedBy>
  <cp:revision>139</cp:revision>
  <dcterms:modified xsi:type="dcterms:W3CDTF">2021-01-28T03:38:44Z</dcterms:modified>
</cp:coreProperties>
</file>